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 id="308" r:id="rId53"/>
    <p:sldId id="309" r:id="rId54"/>
    <p:sldId id="310" r:id="rId55"/>
    <p:sldId id="311" r:id="rId56"/>
    <p:sldId id="312" r:id="rId57"/>
    <p:sldId id="313" r:id="rId58"/>
    <p:sldId id="314" r:id="rId59"/>
    <p:sldId id="315" r:id="rId60"/>
    <p:sldId id="316" r:id="rId61"/>
    <p:sldId id="317" r:id="rId62"/>
    <p:sldId id="318" r:id="rId63"/>
    <p:sldId id="319" r:id="rId64"/>
    <p:sldId id="320" r:id="rId65"/>
    <p:sldId id="321" r:id="rId66"/>
    <p:sldId id="322" r:id="rId67"/>
    <p:sldId id="323" r:id="rId68"/>
    <p:sldId id="324" r:id="rId69"/>
    <p:sldId id="325" r:id="rId70"/>
    <p:sldId id="326" r:id="rId71"/>
    <p:sldId id="327" r:id="rId72"/>
    <p:sldId id="328" r:id="rId73"/>
    <p:sldId id="329" r:id="rId74"/>
    <p:sldId id="330" r:id="rId75"/>
    <p:sldId id="331" r:id="rId76"/>
    <p:sldId id="332" r:id="rId77"/>
    <p:sldId id="333" r:id="rId78"/>
    <p:sldId id="334" r:id="rId79"/>
    <p:sldId id="335" r:id="rId8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51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B92396C2-9B77-491E-A703-7D3948DB060D}" type="datetimeFigureOut">
              <a:rPr lang="en-US" smtClean="0"/>
              <a:t>12/16/2015</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623CD42E-1F94-47E1-B4E6-5450A210E26B}"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92396C2-9B77-491E-A703-7D3948DB060D}" type="datetimeFigureOut">
              <a:rPr lang="en-US" smtClean="0"/>
              <a:t>12/16/2015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23CD42E-1F94-47E1-B4E6-5450A210E26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92396C2-9B77-491E-A703-7D3948DB060D}" type="datetimeFigureOut">
              <a:rPr lang="en-US" smtClean="0"/>
              <a:t>12/16/2015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23CD42E-1F94-47E1-B4E6-5450A210E26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92396C2-9B77-491E-A703-7D3948DB060D}" type="datetimeFigureOut">
              <a:rPr lang="en-US" smtClean="0"/>
              <a:t>12/16/2015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23CD42E-1F94-47E1-B4E6-5450A210E26B}"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B92396C2-9B77-491E-A703-7D3948DB060D}" type="datetimeFigureOut">
              <a:rPr lang="en-US" smtClean="0"/>
              <a:t>12/16/2015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23CD42E-1F94-47E1-B4E6-5450A210E26B}"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92396C2-9B77-491E-A703-7D3948DB060D}" type="datetimeFigureOut">
              <a:rPr lang="en-US" smtClean="0"/>
              <a:t>12/16/2015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23CD42E-1F94-47E1-B4E6-5450A210E26B}"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B92396C2-9B77-491E-A703-7D3948DB060D}" type="datetimeFigureOut">
              <a:rPr lang="en-US" smtClean="0"/>
              <a:t>12/16/2015</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623CD42E-1F94-47E1-B4E6-5450A210E26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B92396C2-9B77-491E-A703-7D3948DB060D}" type="datetimeFigureOut">
              <a:rPr lang="en-US" smtClean="0"/>
              <a:t>12/16/2015</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623CD42E-1F94-47E1-B4E6-5450A210E26B}"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B92396C2-9B77-491E-A703-7D3948DB060D}" type="datetimeFigureOut">
              <a:rPr lang="en-US" smtClean="0"/>
              <a:t>12/16/2015</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623CD42E-1F94-47E1-B4E6-5450A210E26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B92396C2-9B77-491E-A703-7D3948DB060D}" type="datetimeFigureOut">
              <a:rPr lang="en-US" smtClean="0"/>
              <a:t>12/16/2015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23CD42E-1F94-47E1-B4E6-5450A210E26B}"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B92396C2-9B77-491E-A703-7D3948DB060D}" type="datetimeFigureOut">
              <a:rPr lang="en-US" smtClean="0"/>
              <a:t>12/16/2015</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623CD42E-1F94-47E1-B4E6-5450A210E26B}"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B92396C2-9B77-491E-A703-7D3948DB060D}" type="datetimeFigureOut">
              <a:rPr lang="en-US" smtClean="0"/>
              <a:t>12/16/2015</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623CD42E-1F94-47E1-B4E6-5450A210E26B}"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685800"/>
            <a:ext cx="7772400" cy="1829761"/>
          </a:xfrm>
        </p:spPr>
        <p:txBody>
          <a:bodyPr/>
          <a:lstStyle/>
          <a:p>
            <a:pPr algn="ctr"/>
            <a:r>
              <a:rPr lang="en-US" dirty="0" smtClean="0">
                <a:solidFill>
                  <a:schemeClr val="accent1">
                    <a:lumMod val="75000"/>
                  </a:schemeClr>
                </a:solidFill>
              </a:rPr>
              <a:t>AP Human Geography  </a:t>
            </a:r>
            <a:endParaRPr lang="en-US" dirty="0">
              <a:solidFill>
                <a:schemeClr val="accent1">
                  <a:lumMod val="75000"/>
                </a:schemeClr>
              </a:solidFill>
            </a:endParaRPr>
          </a:p>
        </p:txBody>
      </p:sp>
      <p:sp>
        <p:nvSpPr>
          <p:cNvPr id="3" name="Subtitle 2"/>
          <p:cNvSpPr>
            <a:spLocks noGrp="1"/>
          </p:cNvSpPr>
          <p:nvPr>
            <p:ph type="subTitle" idx="1"/>
          </p:nvPr>
        </p:nvSpPr>
        <p:spPr/>
        <p:txBody>
          <a:bodyPr/>
          <a:lstStyle/>
          <a:p>
            <a:r>
              <a:rPr lang="en-US" b="1" dirty="0" smtClean="0"/>
              <a:t>Review   </a:t>
            </a:r>
            <a:r>
              <a:rPr lang="en-US" b="1" dirty="0" err="1" smtClean="0"/>
              <a:t>Sem</a:t>
            </a:r>
            <a:r>
              <a:rPr lang="en-US" b="1" dirty="0" smtClean="0"/>
              <a:t> I</a:t>
            </a:r>
            <a:endParaRPr lang="en-US"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81000"/>
            <a:ext cx="8229600" cy="5626291"/>
          </a:xfrm>
        </p:spPr>
        <p:txBody>
          <a:bodyPr>
            <a:normAutofit lnSpcReduction="10000"/>
          </a:bodyPr>
          <a:lstStyle/>
          <a:p>
            <a:r>
              <a:rPr lang="en-US" sz="3200" b="1" dirty="0" smtClean="0"/>
              <a:t> The term “cultural diffusion” refers to the </a:t>
            </a:r>
          </a:p>
          <a:p>
            <a:endParaRPr lang="en-US" dirty="0" smtClean="0"/>
          </a:p>
          <a:p>
            <a:r>
              <a:rPr lang="en-US" dirty="0" smtClean="0"/>
              <a:t> A.    modification of Earth’s surface by human action     </a:t>
            </a:r>
          </a:p>
          <a:p>
            <a:r>
              <a:rPr lang="en-US" dirty="0" smtClean="0"/>
              <a:t>B.    integration of behavioral traits within a group    </a:t>
            </a:r>
          </a:p>
          <a:p>
            <a:r>
              <a:rPr lang="en-US" dirty="0" smtClean="0"/>
              <a:t>C.    </a:t>
            </a:r>
            <a:r>
              <a:rPr lang="en-US" dirty="0" smtClean="0">
                <a:solidFill>
                  <a:schemeClr val="accent1">
                    <a:lumMod val="75000"/>
                  </a:schemeClr>
                </a:solidFill>
              </a:rPr>
              <a:t>spread of an idea or innovation from its source    </a:t>
            </a:r>
          </a:p>
          <a:p>
            <a:r>
              <a:rPr lang="en-US" dirty="0" smtClean="0"/>
              <a:t> D.    relationship between human cultures and their physical environment     </a:t>
            </a:r>
          </a:p>
          <a:p>
            <a:r>
              <a:rPr lang="en-US" dirty="0" smtClean="0"/>
              <a:t>E.    assimilation of a minority culture into the host society </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81000"/>
            <a:ext cx="8229600" cy="5626291"/>
          </a:xfrm>
        </p:spPr>
        <p:txBody>
          <a:bodyPr/>
          <a:lstStyle/>
          <a:p>
            <a:r>
              <a:rPr lang="en-US" sz="3200" b="1" dirty="0" smtClean="0"/>
              <a:t>The “Four Economic Tigers” of the East and Southeast Asia include    </a:t>
            </a:r>
          </a:p>
          <a:p>
            <a:endParaRPr lang="en-US" dirty="0" smtClean="0"/>
          </a:p>
          <a:p>
            <a:r>
              <a:rPr lang="en-US" dirty="0" smtClean="0"/>
              <a:t> A.    China, Indonesia, Japan, and Taiwan     B.    Hong Kong, South Korea, Singapore, and Taiwan    </a:t>
            </a:r>
          </a:p>
          <a:p>
            <a:r>
              <a:rPr lang="en-US" dirty="0" smtClean="0"/>
              <a:t> C.    </a:t>
            </a:r>
            <a:r>
              <a:rPr lang="en-US" dirty="0" smtClean="0">
                <a:solidFill>
                  <a:schemeClr val="accent1">
                    <a:lumMod val="75000"/>
                  </a:schemeClr>
                </a:solidFill>
              </a:rPr>
              <a:t>Japan, Philippines, South Korea, and Vietnam    </a:t>
            </a:r>
          </a:p>
          <a:p>
            <a:r>
              <a:rPr lang="en-US" dirty="0" smtClean="0"/>
              <a:t> D.    Hong Kong, Indonesia, Thailand, and Vietnam    </a:t>
            </a:r>
          </a:p>
          <a:p>
            <a:r>
              <a:rPr lang="en-US" dirty="0" smtClean="0"/>
              <a:t> E.    China, Philippines, Singapore, and Thailand</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81000"/>
            <a:ext cx="8229600" cy="5626291"/>
          </a:xfrm>
        </p:spPr>
        <p:txBody>
          <a:bodyPr/>
          <a:lstStyle/>
          <a:p>
            <a:r>
              <a:rPr lang="en-US" sz="3200" b="1" dirty="0" smtClean="0"/>
              <a:t>Which of the following is a characteristic of shifting cultivation?     </a:t>
            </a:r>
          </a:p>
          <a:p>
            <a:endParaRPr lang="en-US" dirty="0" smtClean="0"/>
          </a:p>
          <a:p>
            <a:r>
              <a:rPr lang="en-US" dirty="0" smtClean="0"/>
              <a:t>A.    Dependency on irrigation     </a:t>
            </a:r>
          </a:p>
          <a:p>
            <a:r>
              <a:rPr lang="en-US" dirty="0" smtClean="0"/>
              <a:t>B.    Sharecropping     </a:t>
            </a:r>
          </a:p>
          <a:p>
            <a:r>
              <a:rPr lang="en-US" dirty="0" smtClean="0"/>
              <a:t>C.    Production of cash crops for exports     D.    Demand for wage laborers    </a:t>
            </a:r>
          </a:p>
          <a:p>
            <a:r>
              <a:rPr lang="en-US" dirty="0" smtClean="0"/>
              <a:t> E.    </a:t>
            </a:r>
            <a:r>
              <a:rPr lang="en-US" dirty="0" err="1" smtClean="0">
                <a:solidFill>
                  <a:schemeClr val="accent1">
                    <a:lumMod val="75000"/>
                  </a:schemeClr>
                </a:solidFill>
              </a:rPr>
              <a:t>Multicropping</a:t>
            </a:r>
            <a:endParaRPr lang="en-US" dirty="0">
              <a:solidFill>
                <a:schemeClr val="accent1">
                  <a:lumMod val="75000"/>
                </a:schemeClr>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04800"/>
            <a:ext cx="8229600" cy="5702491"/>
          </a:xfrm>
        </p:spPr>
        <p:txBody>
          <a:bodyPr/>
          <a:lstStyle/>
          <a:p>
            <a:r>
              <a:rPr lang="en-US" sz="3200" b="1" dirty="0" smtClean="0"/>
              <a:t>The </a:t>
            </a:r>
            <a:r>
              <a:rPr lang="en-US" sz="3200" b="1" i="1" dirty="0" err="1" smtClean="0"/>
              <a:t>maquiladoras</a:t>
            </a:r>
            <a:r>
              <a:rPr lang="en-US" sz="3200" b="1" dirty="0" smtClean="0"/>
              <a:t> of northern Mexico are </a:t>
            </a:r>
            <a:r>
              <a:rPr lang="en-US" dirty="0" smtClean="0"/>
              <a:t> </a:t>
            </a:r>
          </a:p>
          <a:p>
            <a:endParaRPr lang="en-US" dirty="0" smtClean="0"/>
          </a:p>
          <a:p>
            <a:r>
              <a:rPr lang="en-US" dirty="0" smtClean="0"/>
              <a:t> A.    </a:t>
            </a:r>
            <a:r>
              <a:rPr lang="en-US" dirty="0" smtClean="0">
                <a:solidFill>
                  <a:schemeClr val="accent1">
                    <a:lumMod val="75000"/>
                  </a:schemeClr>
                </a:solidFill>
              </a:rPr>
              <a:t>manufacturing outsourcing plants     </a:t>
            </a:r>
          </a:p>
          <a:p>
            <a:r>
              <a:rPr lang="en-US" dirty="0" smtClean="0"/>
              <a:t>B.    illegal migrant-labor camps    </a:t>
            </a:r>
          </a:p>
          <a:p>
            <a:pPr>
              <a:buNone/>
            </a:pPr>
            <a:r>
              <a:rPr lang="en-US" dirty="0" smtClean="0"/>
              <a:t>  C.    border squatter settlements     </a:t>
            </a:r>
          </a:p>
          <a:p>
            <a:r>
              <a:rPr lang="en-US" dirty="0" smtClean="0"/>
              <a:t>D.    organic agricultural cooperatives     </a:t>
            </a:r>
          </a:p>
          <a:p>
            <a:r>
              <a:rPr lang="en-US" dirty="0" smtClean="0"/>
              <a:t>E.    commercial produce farms</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57200"/>
            <a:ext cx="8229600" cy="5550091"/>
          </a:xfrm>
        </p:spPr>
        <p:txBody>
          <a:bodyPr>
            <a:normAutofit lnSpcReduction="10000"/>
          </a:bodyPr>
          <a:lstStyle/>
          <a:p>
            <a:r>
              <a:rPr lang="en-US" sz="3200" b="1" dirty="0" smtClean="0"/>
              <a:t>The provisions of the United Nations Conference on the Law of the Sea give coastal countries navigational and economic sovereignty over which of the following zones?     </a:t>
            </a:r>
          </a:p>
          <a:p>
            <a:endParaRPr lang="en-US" sz="3200" b="1" dirty="0" smtClean="0"/>
          </a:p>
          <a:p>
            <a:r>
              <a:rPr lang="en-US" dirty="0" smtClean="0"/>
              <a:t>A.    </a:t>
            </a:r>
            <a:r>
              <a:rPr lang="en-US" dirty="0" smtClean="0">
                <a:solidFill>
                  <a:schemeClr val="accent1">
                    <a:lumMod val="75000"/>
                  </a:schemeClr>
                </a:solidFill>
              </a:rPr>
              <a:t>Twelve-nautical-mile territorial sea zone     </a:t>
            </a:r>
            <a:r>
              <a:rPr lang="en-US" dirty="0" smtClean="0"/>
              <a:t>B.    Export processing zone (EPZ)     </a:t>
            </a:r>
          </a:p>
          <a:p>
            <a:r>
              <a:rPr lang="en-US" dirty="0" smtClean="0"/>
              <a:t>C.    200-nautical-mile exclusive economic zone    </a:t>
            </a:r>
          </a:p>
          <a:p>
            <a:r>
              <a:rPr lang="en-US" dirty="0" smtClean="0"/>
              <a:t>D.    Empowerment zone     </a:t>
            </a:r>
          </a:p>
          <a:p>
            <a:r>
              <a:rPr lang="en-US" dirty="0" smtClean="0"/>
              <a:t>E.    Continental shelf</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57200"/>
            <a:ext cx="8229600" cy="5550091"/>
          </a:xfrm>
        </p:spPr>
        <p:txBody>
          <a:bodyPr/>
          <a:lstStyle/>
          <a:p>
            <a:r>
              <a:rPr lang="en-US" sz="3200" b="1" dirty="0" smtClean="0"/>
              <a:t>Von </a:t>
            </a:r>
            <a:r>
              <a:rPr lang="en-US" sz="3200" b="1" dirty="0" err="1" smtClean="0"/>
              <a:t>Thunen</a:t>
            </a:r>
            <a:r>
              <a:rPr lang="en-US" sz="3200" b="1" dirty="0" smtClean="0"/>
              <a:t> emphasized which of the following factors in his model of agricultural land use?     </a:t>
            </a:r>
          </a:p>
          <a:p>
            <a:endParaRPr lang="en-US" sz="3200" b="1" dirty="0" smtClean="0"/>
          </a:p>
          <a:p>
            <a:r>
              <a:rPr lang="en-US" dirty="0" smtClean="0"/>
              <a:t>A.    Labor cost     </a:t>
            </a:r>
          </a:p>
          <a:p>
            <a:r>
              <a:rPr lang="en-US" dirty="0" smtClean="0"/>
              <a:t>B.    </a:t>
            </a:r>
            <a:r>
              <a:rPr lang="en-US" dirty="0" smtClean="0">
                <a:solidFill>
                  <a:schemeClr val="accent1">
                    <a:lumMod val="75000"/>
                  </a:schemeClr>
                </a:solidFill>
              </a:rPr>
              <a:t>Transportation cost     </a:t>
            </a:r>
          </a:p>
          <a:p>
            <a:r>
              <a:rPr lang="en-US" dirty="0" smtClean="0"/>
              <a:t>C.    Fertilizer cost     </a:t>
            </a:r>
          </a:p>
          <a:p>
            <a:r>
              <a:rPr lang="en-US" dirty="0" smtClean="0"/>
              <a:t>D.    Machinery cost    </a:t>
            </a:r>
          </a:p>
          <a:p>
            <a:r>
              <a:rPr lang="en-US" dirty="0" smtClean="0"/>
              <a:t> E.    Seasonal fluctuations in prices of farm products </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04800"/>
            <a:ext cx="8229600" cy="5702491"/>
          </a:xfrm>
        </p:spPr>
        <p:txBody>
          <a:bodyPr/>
          <a:lstStyle/>
          <a:p>
            <a:r>
              <a:rPr lang="en-US" sz="3200" b="1" dirty="0" smtClean="0"/>
              <a:t>Which of the following countries did NOT have a significant, long-lasting colonial presence in Africa after 1920?    </a:t>
            </a:r>
          </a:p>
          <a:p>
            <a:endParaRPr lang="en-US" dirty="0" smtClean="0"/>
          </a:p>
          <a:p>
            <a:r>
              <a:rPr lang="en-US" dirty="0" smtClean="0"/>
              <a:t> A.    </a:t>
            </a:r>
            <a:r>
              <a:rPr lang="en-US" dirty="0" smtClean="0">
                <a:solidFill>
                  <a:schemeClr val="accent1">
                    <a:lumMod val="75000"/>
                  </a:schemeClr>
                </a:solidFill>
              </a:rPr>
              <a:t>Germany  </a:t>
            </a:r>
            <a:r>
              <a:rPr lang="en-US" dirty="0" smtClean="0"/>
              <a:t>   </a:t>
            </a:r>
          </a:p>
          <a:p>
            <a:r>
              <a:rPr lang="en-US" dirty="0" smtClean="0"/>
              <a:t>B.    Great Britain     </a:t>
            </a:r>
          </a:p>
          <a:p>
            <a:r>
              <a:rPr lang="en-US" dirty="0" smtClean="0"/>
              <a:t>C.    France    </a:t>
            </a:r>
          </a:p>
          <a:p>
            <a:r>
              <a:rPr lang="en-US" dirty="0" smtClean="0"/>
              <a:t> D.    Portugal    </a:t>
            </a:r>
          </a:p>
          <a:p>
            <a:r>
              <a:rPr lang="en-US" dirty="0" smtClean="0"/>
              <a:t> E.    Belgium</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04800"/>
            <a:ext cx="8229600" cy="5702491"/>
          </a:xfrm>
        </p:spPr>
        <p:txBody>
          <a:bodyPr/>
          <a:lstStyle/>
          <a:p>
            <a:r>
              <a:rPr lang="en-US" sz="3200" b="1" dirty="0" smtClean="0"/>
              <a:t>According to the rank-size rule, if the largest city in a country has a population of 10 million, the next largest city will have a population of     </a:t>
            </a:r>
          </a:p>
          <a:p>
            <a:endParaRPr lang="en-US" dirty="0" smtClean="0"/>
          </a:p>
          <a:p>
            <a:r>
              <a:rPr lang="en-US" dirty="0" smtClean="0"/>
              <a:t>A.    9 million     </a:t>
            </a:r>
          </a:p>
          <a:p>
            <a:r>
              <a:rPr lang="en-US" dirty="0" smtClean="0"/>
              <a:t>B.    8 million     </a:t>
            </a:r>
          </a:p>
          <a:p>
            <a:r>
              <a:rPr lang="en-US" dirty="0" smtClean="0"/>
              <a:t>C.    7.5 million    </a:t>
            </a:r>
          </a:p>
          <a:p>
            <a:r>
              <a:rPr lang="en-US" dirty="0" smtClean="0">
                <a:solidFill>
                  <a:schemeClr val="accent1">
                    <a:lumMod val="75000"/>
                  </a:schemeClr>
                </a:solidFill>
              </a:rPr>
              <a:t> D.    5 million    </a:t>
            </a:r>
          </a:p>
          <a:p>
            <a:r>
              <a:rPr lang="en-US" dirty="0" smtClean="0"/>
              <a:t> E.    3.5 million</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04800"/>
            <a:ext cx="8229600" cy="5702491"/>
          </a:xfrm>
        </p:spPr>
        <p:txBody>
          <a:bodyPr/>
          <a:lstStyle/>
          <a:p>
            <a:r>
              <a:rPr lang="en-US" sz="3200" b="1" dirty="0" smtClean="0"/>
              <a:t>Which of the following is an example of an ethnic religion? </a:t>
            </a:r>
          </a:p>
          <a:p>
            <a:endParaRPr lang="en-US" dirty="0" smtClean="0"/>
          </a:p>
          <a:p>
            <a:r>
              <a:rPr lang="en-US" dirty="0" smtClean="0"/>
              <a:t> A.    Islam    </a:t>
            </a:r>
          </a:p>
          <a:p>
            <a:r>
              <a:rPr lang="en-US" dirty="0" smtClean="0"/>
              <a:t> B.    Mormonism     </a:t>
            </a:r>
          </a:p>
          <a:p>
            <a:r>
              <a:rPr lang="en-US" dirty="0" smtClean="0"/>
              <a:t>C.    Buddhism    </a:t>
            </a:r>
          </a:p>
          <a:p>
            <a:r>
              <a:rPr lang="en-US" dirty="0" smtClean="0">
                <a:solidFill>
                  <a:schemeClr val="accent1">
                    <a:lumMod val="75000"/>
                  </a:schemeClr>
                </a:solidFill>
              </a:rPr>
              <a:t> D.    Judaism    </a:t>
            </a:r>
          </a:p>
          <a:p>
            <a:r>
              <a:rPr lang="en-US" dirty="0" smtClean="0"/>
              <a:t> E.    Roman Catholicism </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04800"/>
            <a:ext cx="8229600" cy="5702491"/>
          </a:xfrm>
        </p:spPr>
        <p:txBody>
          <a:bodyPr/>
          <a:lstStyle/>
          <a:p>
            <a:r>
              <a:rPr lang="en-US" sz="3200" b="1" dirty="0" smtClean="0"/>
              <a:t>Which of the following was NOT a reason for rapid suburbanization in the United States after the Second World War?    </a:t>
            </a:r>
          </a:p>
          <a:p>
            <a:endParaRPr lang="en-US" dirty="0" smtClean="0"/>
          </a:p>
          <a:p>
            <a:r>
              <a:rPr lang="en-US" dirty="0" smtClean="0"/>
              <a:t> A.    Mass production of the automobile      </a:t>
            </a:r>
          </a:p>
          <a:p>
            <a:r>
              <a:rPr lang="en-US" dirty="0" smtClean="0">
                <a:solidFill>
                  <a:schemeClr val="accent1">
                    <a:lumMod val="75000"/>
                  </a:schemeClr>
                </a:solidFill>
              </a:rPr>
              <a:t>B.    Reduction in long-distance commuting     </a:t>
            </a:r>
            <a:r>
              <a:rPr lang="en-US" dirty="0" smtClean="0"/>
              <a:t>C.    Expansion of home construction     </a:t>
            </a:r>
          </a:p>
          <a:p>
            <a:r>
              <a:rPr lang="en-US" dirty="0" smtClean="0"/>
              <a:t>D.    Expansion of the interstate highway system     </a:t>
            </a:r>
          </a:p>
          <a:p>
            <a:r>
              <a:rPr lang="en-US" dirty="0" smtClean="0"/>
              <a:t>E.    Availability of low down payment terms and long-term mortgage</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These questions will be on the test </a:t>
            </a:r>
            <a:r>
              <a:rPr lang="en-US" b="1" u="sng" dirty="0" smtClean="0">
                <a:solidFill>
                  <a:schemeClr val="accent1">
                    <a:lumMod val="75000"/>
                  </a:schemeClr>
                </a:solidFill>
              </a:rPr>
              <a:t>Friday</a:t>
            </a:r>
            <a:r>
              <a:rPr lang="en-US" dirty="0" smtClean="0">
                <a:solidFill>
                  <a:schemeClr val="accent1">
                    <a:lumMod val="75000"/>
                  </a:schemeClr>
                </a:solidFill>
              </a:rPr>
              <a:t>. </a:t>
            </a:r>
          </a:p>
          <a:p>
            <a:endParaRPr lang="en-US" b="1" dirty="0" smtClean="0">
              <a:solidFill>
                <a:schemeClr val="accent1">
                  <a:lumMod val="75000"/>
                </a:schemeClr>
              </a:solidFill>
            </a:endParaRPr>
          </a:p>
          <a:p>
            <a:r>
              <a:rPr lang="en-US" b="1" dirty="0" smtClean="0">
                <a:solidFill>
                  <a:schemeClr val="accent1">
                    <a:lumMod val="75000"/>
                  </a:schemeClr>
                </a:solidFill>
              </a:rPr>
              <a:t>They are not in the order of the test.</a:t>
            </a:r>
          </a:p>
          <a:p>
            <a:endParaRPr lang="en-US" b="1" dirty="0" smtClean="0">
              <a:solidFill>
                <a:schemeClr val="accent1">
                  <a:lumMod val="75000"/>
                </a:schemeClr>
              </a:solidFill>
            </a:endParaRPr>
          </a:p>
          <a:p>
            <a:endParaRPr lang="en-US" b="1" dirty="0" smtClean="0">
              <a:solidFill>
                <a:schemeClr val="accent1">
                  <a:lumMod val="75000"/>
                </a:schemeClr>
              </a:solidFill>
            </a:endParaRPr>
          </a:p>
          <a:p>
            <a:r>
              <a:rPr lang="en-US" b="1" dirty="0" smtClean="0"/>
              <a:t>Your FRQ will be turned in for extra points Friday</a:t>
            </a:r>
            <a:r>
              <a:rPr lang="en-US" dirty="0" smtClean="0"/>
              <a:t>.</a:t>
            </a:r>
            <a:endParaRPr lang="en-US" dirty="0"/>
          </a:p>
        </p:txBody>
      </p:sp>
      <p:sp>
        <p:nvSpPr>
          <p:cNvPr id="3" name="Title 2"/>
          <p:cNvSpPr>
            <a:spLocks noGrp="1"/>
          </p:cNvSpPr>
          <p:nvPr>
            <p:ph type="title"/>
          </p:nvPr>
        </p:nvSpPr>
        <p:spPr/>
        <p:txBody>
          <a:bodyPr/>
          <a:lstStyle/>
          <a:p>
            <a:r>
              <a:rPr lang="en-US" dirty="0" smtClean="0"/>
              <a:t>SEM I</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04800"/>
            <a:ext cx="8229600" cy="5702491"/>
          </a:xfrm>
        </p:spPr>
        <p:txBody>
          <a:bodyPr/>
          <a:lstStyle/>
          <a:p>
            <a:r>
              <a:rPr lang="en-US" sz="3200" b="1" dirty="0" smtClean="0"/>
              <a:t>Isolated farmsteads in the United States evolved as a result of all of the following EXCEPT    </a:t>
            </a:r>
          </a:p>
          <a:p>
            <a:endParaRPr lang="en-US" dirty="0" smtClean="0"/>
          </a:p>
          <a:p>
            <a:r>
              <a:rPr lang="en-US" dirty="0" smtClean="0"/>
              <a:t> A.    political stability     </a:t>
            </a:r>
          </a:p>
          <a:p>
            <a:r>
              <a:rPr lang="en-US" b="1" dirty="0" smtClean="0"/>
              <a:t>B.    colonization by individual pioneer families     </a:t>
            </a:r>
          </a:p>
          <a:p>
            <a:r>
              <a:rPr lang="en-US" dirty="0" smtClean="0"/>
              <a:t>C.    agricultural private enterprise    </a:t>
            </a:r>
          </a:p>
          <a:p>
            <a:r>
              <a:rPr lang="en-US" dirty="0" smtClean="0"/>
              <a:t> D.    government land policy     </a:t>
            </a:r>
          </a:p>
          <a:p>
            <a:r>
              <a:rPr lang="en-US" dirty="0" smtClean="0">
                <a:solidFill>
                  <a:schemeClr val="accent1">
                    <a:lumMod val="75000"/>
                  </a:schemeClr>
                </a:solidFill>
              </a:rPr>
              <a:t>E.    physical barriers preventing communal farm practices </a:t>
            </a:r>
            <a:endParaRPr lang="en-US" dirty="0">
              <a:solidFill>
                <a:schemeClr val="accent1">
                  <a:lumMod val="75000"/>
                </a:schemeClr>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04800"/>
            <a:ext cx="8229600" cy="5702491"/>
          </a:xfrm>
        </p:spPr>
        <p:txBody>
          <a:bodyPr/>
          <a:lstStyle/>
          <a:p>
            <a:r>
              <a:rPr lang="en-US" sz="3200" b="1" dirty="0" smtClean="0"/>
              <a:t>Violent confrontations in Ambon, Aceh, and East Timor illustrate the problem of holding together the physically and culturally diverse country of     </a:t>
            </a:r>
          </a:p>
          <a:p>
            <a:endParaRPr lang="en-US" dirty="0" smtClean="0"/>
          </a:p>
          <a:p>
            <a:r>
              <a:rPr lang="en-US" dirty="0" smtClean="0"/>
              <a:t> A.    India     </a:t>
            </a:r>
          </a:p>
          <a:p>
            <a:r>
              <a:rPr lang="en-US" dirty="0" smtClean="0">
                <a:solidFill>
                  <a:schemeClr val="accent1">
                    <a:lumMod val="75000"/>
                  </a:schemeClr>
                </a:solidFill>
              </a:rPr>
              <a:t>B.    Indonesia     </a:t>
            </a:r>
          </a:p>
          <a:p>
            <a:r>
              <a:rPr lang="en-US" dirty="0" smtClean="0"/>
              <a:t>C.    Brazil    </a:t>
            </a:r>
          </a:p>
          <a:p>
            <a:r>
              <a:rPr lang="en-US" dirty="0" smtClean="0"/>
              <a:t> D.    South Africa     </a:t>
            </a:r>
          </a:p>
          <a:p>
            <a:r>
              <a:rPr lang="en-US" dirty="0" smtClean="0"/>
              <a:t>E.    Yugoslavia</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81000"/>
            <a:ext cx="8229600" cy="5626291"/>
          </a:xfrm>
        </p:spPr>
        <p:txBody>
          <a:bodyPr/>
          <a:lstStyle/>
          <a:p>
            <a:r>
              <a:rPr lang="en-US" sz="3200" b="1" dirty="0" smtClean="0"/>
              <a:t>Which of the following terms refers to an area of instability located between regions with opposing political cultural values?   </a:t>
            </a:r>
          </a:p>
          <a:p>
            <a:endParaRPr lang="en-US" dirty="0" smtClean="0"/>
          </a:p>
          <a:p>
            <a:r>
              <a:rPr lang="en-US" dirty="0" smtClean="0"/>
              <a:t> A.    </a:t>
            </a:r>
            <a:r>
              <a:rPr lang="en-US" dirty="0" err="1" smtClean="0"/>
              <a:t>Rimland</a:t>
            </a:r>
            <a:r>
              <a:rPr lang="en-US" dirty="0" smtClean="0"/>
              <a:t>    </a:t>
            </a:r>
          </a:p>
          <a:p>
            <a:r>
              <a:rPr lang="en-US" dirty="0" smtClean="0"/>
              <a:t> B.    Heartland      </a:t>
            </a:r>
          </a:p>
          <a:p>
            <a:r>
              <a:rPr lang="en-US" dirty="0" smtClean="0"/>
              <a:t>C.    </a:t>
            </a:r>
            <a:r>
              <a:rPr lang="en-US" dirty="0" smtClean="0">
                <a:solidFill>
                  <a:schemeClr val="accent1">
                    <a:lumMod val="75000"/>
                  </a:schemeClr>
                </a:solidFill>
              </a:rPr>
              <a:t>Shatter belt     </a:t>
            </a:r>
          </a:p>
          <a:p>
            <a:r>
              <a:rPr lang="en-US" dirty="0" smtClean="0"/>
              <a:t>D.    Enclave     </a:t>
            </a:r>
          </a:p>
          <a:p>
            <a:r>
              <a:rPr lang="en-US" dirty="0" smtClean="0"/>
              <a:t> E.    Gerrymandering area </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04800"/>
            <a:ext cx="8229600" cy="6248400"/>
          </a:xfrm>
        </p:spPr>
        <p:txBody>
          <a:bodyPr>
            <a:normAutofit lnSpcReduction="10000"/>
          </a:bodyPr>
          <a:lstStyle/>
          <a:p>
            <a:r>
              <a:rPr lang="en-US" b="1" dirty="0" smtClean="0"/>
              <a:t>The early stages of the core-periphery model describe the     </a:t>
            </a:r>
          </a:p>
          <a:p>
            <a:r>
              <a:rPr lang="en-US" dirty="0" smtClean="0"/>
              <a:t> A.    relationship between the outward appearance of a place and its internal functioning      </a:t>
            </a:r>
          </a:p>
          <a:p>
            <a:r>
              <a:rPr lang="en-US" dirty="0" smtClean="0"/>
              <a:t>B.    ways that suburban workers commute to urban </a:t>
            </a:r>
          </a:p>
          <a:p>
            <a:r>
              <a:rPr lang="en-US" dirty="0" smtClean="0"/>
              <a:t>C.    relationship between the underlying structure of a society and its outward expressions     </a:t>
            </a:r>
          </a:p>
          <a:p>
            <a:r>
              <a:rPr lang="en-US" dirty="0" smtClean="0"/>
              <a:t>D.    social and cultural differences between urban and rural people     </a:t>
            </a:r>
          </a:p>
          <a:p>
            <a:r>
              <a:rPr lang="en-US" dirty="0" smtClean="0">
                <a:solidFill>
                  <a:schemeClr val="accent1">
                    <a:lumMod val="75000"/>
                  </a:schemeClr>
                </a:solidFill>
              </a:rPr>
              <a:t>E.    relationship of power and the transfer of resources from less developed to more developed areas</a:t>
            </a:r>
            <a:endParaRPr lang="en-US" dirty="0">
              <a:solidFill>
                <a:schemeClr val="accent1">
                  <a:lumMod val="75000"/>
                </a:schemeClr>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57200"/>
            <a:ext cx="8229600" cy="5550091"/>
          </a:xfrm>
        </p:spPr>
        <p:txBody>
          <a:bodyPr/>
          <a:lstStyle/>
          <a:p>
            <a:r>
              <a:rPr lang="en-US" dirty="0" smtClean="0"/>
              <a:t>The popularity of which of the following is an example of the trend toward ecotourism? </a:t>
            </a:r>
          </a:p>
          <a:p>
            <a:endParaRPr lang="en-US" dirty="0" smtClean="0"/>
          </a:p>
          <a:p>
            <a:r>
              <a:rPr lang="en-US" dirty="0" smtClean="0"/>
              <a:t> A.    Time-share condominiums on the coast of Spain     </a:t>
            </a:r>
          </a:p>
          <a:p>
            <a:r>
              <a:rPr lang="en-US" dirty="0" smtClean="0"/>
              <a:t>B.    Ski resorts in Chile     </a:t>
            </a:r>
          </a:p>
          <a:p>
            <a:r>
              <a:rPr lang="en-US" dirty="0" smtClean="0">
                <a:solidFill>
                  <a:schemeClr val="accent1">
                    <a:lumMod val="75000"/>
                  </a:schemeClr>
                </a:solidFill>
              </a:rPr>
              <a:t>C.    National parks in Costa Rica    </a:t>
            </a:r>
          </a:p>
          <a:p>
            <a:r>
              <a:rPr lang="en-US" dirty="0" smtClean="0"/>
              <a:t> D.    Recreational canals in Florida    </a:t>
            </a:r>
          </a:p>
          <a:p>
            <a:r>
              <a:rPr lang="en-US" dirty="0" smtClean="0"/>
              <a:t> E.    Artificial lakes in Texas</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81000"/>
            <a:ext cx="8229600" cy="5626291"/>
          </a:xfrm>
        </p:spPr>
        <p:txBody>
          <a:bodyPr/>
          <a:lstStyle/>
          <a:p>
            <a:r>
              <a:rPr lang="en-US" sz="3200" b="1" dirty="0" smtClean="0"/>
              <a:t>Which of the following environmental issues is of most immediate concern to policy-makers in New England?    </a:t>
            </a:r>
          </a:p>
          <a:p>
            <a:endParaRPr lang="en-US" dirty="0" smtClean="0"/>
          </a:p>
          <a:p>
            <a:r>
              <a:rPr lang="en-US" dirty="0" smtClean="0">
                <a:solidFill>
                  <a:schemeClr val="accent1">
                    <a:lumMod val="75000"/>
                  </a:schemeClr>
                </a:solidFill>
              </a:rPr>
              <a:t> A.    Overharvesting of breeding stock by commercial fishers     </a:t>
            </a:r>
          </a:p>
          <a:p>
            <a:r>
              <a:rPr lang="en-US" dirty="0" smtClean="0"/>
              <a:t>B.    Oil-spill liability     </a:t>
            </a:r>
          </a:p>
          <a:p>
            <a:r>
              <a:rPr lang="en-US" dirty="0" smtClean="0"/>
              <a:t>C.    Desertification by overgrazing of cattle     D.    Intensification of urban heat islands    </a:t>
            </a:r>
          </a:p>
          <a:p>
            <a:r>
              <a:rPr lang="en-US" dirty="0" smtClean="0"/>
              <a:t> E.    Generation of electric power by wind</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81000"/>
            <a:ext cx="8229600" cy="5626291"/>
          </a:xfrm>
        </p:spPr>
        <p:txBody>
          <a:bodyPr>
            <a:normAutofit fontScale="92500" lnSpcReduction="10000"/>
          </a:bodyPr>
          <a:lstStyle/>
          <a:p>
            <a:r>
              <a:rPr lang="en-US" sz="3200" b="1" dirty="0" smtClean="0"/>
              <a:t> Land parcels in the American Midwest tend to be rectilinear because </a:t>
            </a:r>
          </a:p>
          <a:p>
            <a:endParaRPr lang="en-US" dirty="0" smtClean="0"/>
          </a:p>
          <a:p>
            <a:r>
              <a:rPr lang="en-US" dirty="0" smtClean="0">
                <a:solidFill>
                  <a:schemeClr val="accent1">
                    <a:lumMod val="75000"/>
                  </a:schemeClr>
                </a:solidFill>
              </a:rPr>
              <a:t>A.    the federal survey system adopted in the late eighteenth century imposed a geometric pattern on the landscape     </a:t>
            </a:r>
          </a:p>
          <a:p>
            <a:r>
              <a:rPr lang="en-US" dirty="0" smtClean="0"/>
              <a:t>B.    Native American settlement patters were rectangular     </a:t>
            </a:r>
          </a:p>
          <a:p>
            <a:r>
              <a:rPr lang="en-US" dirty="0" smtClean="0"/>
              <a:t>C.    English-speaking settlers replicated the landscape patterns of England    </a:t>
            </a:r>
          </a:p>
          <a:p>
            <a:r>
              <a:rPr lang="en-US" dirty="0" smtClean="0"/>
              <a:t> D.    Spanish colonists laid out settlements in a rigid geometric pattern     </a:t>
            </a:r>
          </a:p>
          <a:p>
            <a:r>
              <a:rPr lang="en-US" dirty="0" smtClean="0"/>
              <a:t>E.    there were no mountains or rivers to use as boundaries</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191000" y="304800"/>
            <a:ext cx="16383000" cy="5702491"/>
          </a:xfrm>
          <a:solidFill>
            <a:schemeClr val="bg1"/>
          </a:solidFill>
        </p:spPr>
        <p:txBody>
          <a:bodyPr>
            <a:normAutofit/>
          </a:bodyPr>
          <a:lstStyle/>
          <a:p>
            <a:r>
              <a:rPr lang="en-US" sz="3200" b="1" dirty="0" smtClean="0"/>
              <a:t>Which of the following most clearly describes the leading trend in retailing in the United States during the 1950s, 1970s, and 1990s? </a:t>
            </a:r>
          </a:p>
          <a:p>
            <a:endParaRPr lang="en-US" dirty="0" smtClean="0"/>
          </a:p>
          <a:p>
            <a:r>
              <a:rPr lang="en-US" dirty="0" smtClean="0"/>
              <a:t> </a:t>
            </a:r>
          </a:p>
          <a:p>
            <a:r>
              <a:rPr lang="en-US" dirty="0" smtClean="0"/>
              <a:t>        </a:t>
            </a:r>
            <a:r>
              <a:rPr lang="en-US" b="1" dirty="0" smtClean="0"/>
              <a:t>1950s  </a:t>
            </a:r>
            <a:r>
              <a:rPr lang="en-US" dirty="0" smtClean="0"/>
              <a:t>               				</a:t>
            </a:r>
            <a:r>
              <a:rPr lang="en-US" b="1" dirty="0" smtClean="0"/>
              <a:t>1970s    </a:t>
            </a:r>
            <a:r>
              <a:rPr lang="en-US" dirty="0" smtClean="0"/>
              <a:t>                                </a:t>
            </a:r>
            <a:r>
              <a:rPr lang="en-US" b="1" dirty="0" smtClean="0"/>
              <a:t>1990s  </a:t>
            </a:r>
            <a:r>
              <a:rPr lang="en-US" dirty="0" smtClean="0"/>
              <a:t>   </a:t>
            </a:r>
          </a:p>
          <a:p>
            <a:r>
              <a:rPr lang="en-US" dirty="0" smtClean="0">
                <a:solidFill>
                  <a:schemeClr val="accent1">
                    <a:lumMod val="75000"/>
                  </a:schemeClr>
                </a:solidFill>
              </a:rPr>
              <a:t>A.    Downtown business district          Shopping Mall                        “Big box” superstore    </a:t>
            </a:r>
          </a:p>
          <a:p>
            <a:r>
              <a:rPr lang="en-US" dirty="0" smtClean="0"/>
              <a:t> B.    Downtown business district           “Big box” superstore                  Shopping mall    </a:t>
            </a:r>
          </a:p>
          <a:p>
            <a:r>
              <a:rPr lang="en-US" dirty="0" smtClean="0"/>
              <a:t> C.    Shopping Mall                      Downtown Business District                  “Big box” superstore    </a:t>
            </a:r>
          </a:p>
          <a:p>
            <a:r>
              <a:rPr lang="en-US" dirty="0" smtClean="0"/>
              <a:t> D.    “Big box” superstore            Downtown Business District               Shopping Mall     </a:t>
            </a:r>
          </a:p>
          <a:p>
            <a:r>
              <a:rPr lang="en-US" dirty="0" smtClean="0"/>
              <a:t>E.    “Big box” superstore                 Shopping Mall                          Downtown Business District</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04800"/>
            <a:ext cx="8229600" cy="5702491"/>
          </a:xfrm>
        </p:spPr>
        <p:txBody>
          <a:bodyPr/>
          <a:lstStyle/>
          <a:p>
            <a:r>
              <a:rPr lang="en-US" sz="3200" b="1" dirty="0" smtClean="0"/>
              <a:t>Which of the following is most characteristic of societies currently in the last stage of demographic transition?  </a:t>
            </a:r>
          </a:p>
          <a:p>
            <a:endParaRPr lang="en-US" dirty="0" smtClean="0"/>
          </a:p>
          <a:p>
            <a:r>
              <a:rPr lang="en-US" dirty="0" smtClean="0"/>
              <a:t> A.    Hyperinflation     </a:t>
            </a:r>
          </a:p>
          <a:p>
            <a:r>
              <a:rPr lang="en-US" dirty="0" smtClean="0"/>
              <a:t>B.    Unemployment     </a:t>
            </a:r>
          </a:p>
          <a:p>
            <a:r>
              <a:rPr lang="en-US" dirty="0" smtClean="0"/>
              <a:t>C.    Youth dependency    </a:t>
            </a:r>
          </a:p>
          <a:p>
            <a:r>
              <a:rPr lang="en-US" dirty="0" smtClean="0">
                <a:solidFill>
                  <a:schemeClr val="accent1">
                    <a:lumMod val="75000"/>
                  </a:schemeClr>
                </a:solidFill>
              </a:rPr>
              <a:t> D.    Aging population </a:t>
            </a:r>
            <a:r>
              <a:rPr lang="en-US" dirty="0" smtClean="0"/>
              <a:t>    </a:t>
            </a:r>
          </a:p>
          <a:p>
            <a:r>
              <a:rPr lang="en-US" dirty="0" smtClean="0"/>
              <a:t>E.    Overpopulation</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81000"/>
            <a:ext cx="8229600" cy="5626291"/>
          </a:xfrm>
        </p:spPr>
        <p:txBody>
          <a:bodyPr>
            <a:normAutofit fontScale="92500" lnSpcReduction="20000"/>
          </a:bodyPr>
          <a:lstStyle/>
          <a:p>
            <a:r>
              <a:rPr lang="en-US" sz="3200" b="1" dirty="0" smtClean="0"/>
              <a:t>In the century after the arrival or Europeans, which of the following changes occurred to the indigenous population of the Americas? </a:t>
            </a:r>
          </a:p>
          <a:p>
            <a:r>
              <a:rPr lang="en-US" dirty="0" smtClean="0"/>
              <a:t>  </a:t>
            </a:r>
          </a:p>
          <a:p>
            <a:r>
              <a:rPr lang="en-US" dirty="0" smtClean="0"/>
              <a:t>  A.    It increased dramatically because of new trade routes and industries     </a:t>
            </a:r>
          </a:p>
          <a:p>
            <a:r>
              <a:rPr lang="en-US" dirty="0" smtClean="0"/>
              <a:t>B.    It increased slowly with the introduction of new crops     </a:t>
            </a:r>
          </a:p>
          <a:p>
            <a:r>
              <a:rPr lang="en-US" dirty="0" smtClean="0"/>
              <a:t>C.    It remained about the same, since very few Europeans actually moved there     </a:t>
            </a:r>
          </a:p>
          <a:p>
            <a:r>
              <a:rPr lang="en-US" dirty="0" smtClean="0">
                <a:solidFill>
                  <a:schemeClr val="accent1">
                    <a:lumMod val="75000"/>
                  </a:schemeClr>
                </a:solidFill>
              </a:rPr>
              <a:t>D.    It decreased dramatically with the introduction of new diseases     </a:t>
            </a:r>
          </a:p>
          <a:p>
            <a:r>
              <a:rPr lang="en-US" dirty="0" smtClean="0"/>
              <a:t>E.    It decreased slowly due to increased competition for land</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533400" y="838200"/>
            <a:ext cx="8077200" cy="4154984"/>
          </a:xfrm>
          <a:prstGeom prst="rect">
            <a:avLst/>
          </a:prstGeom>
          <a:noFill/>
        </p:spPr>
        <p:txBody>
          <a:bodyPr wrap="square" rtlCol="0">
            <a:spAutoFit/>
          </a:bodyPr>
          <a:lstStyle/>
          <a:p>
            <a:r>
              <a:rPr lang="en-US" sz="2400" b="1" dirty="0" smtClean="0"/>
              <a:t>The Canadian government created the new territory of Nunavut in order to      </a:t>
            </a:r>
          </a:p>
          <a:p>
            <a:pPr marL="342900" indent="-342900">
              <a:buAutoNum type="alphaUcPeriod"/>
            </a:pPr>
            <a:r>
              <a:rPr lang="en-US" sz="2400" dirty="0" smtClean="0"/>
              <a:t>re-create the pre-1912 boundary of Quebec     </a:t>
            </a:r>
          </a:p>
          <a:p>
            <a:pPr marL="342900" indent="-342900">
              <a:buAutoNum type="alphaUcPeriod" startAt="2"/>
            </a:pPr>
            <a:r>
              <a:rPr lang="en-US" sz="2400" dirty="0" smtClean="0">
                <a:solidFill>
                  <a:schemeClr val="accent1">
                    <a:lumMod val="75000"/>
                  </a:schemeClr>
                </a:solidFill>
              </a:rPr>
              <a:t>recognize the territorial rights of indigenous people in the area   </a:t>
            </a:r>
          </a:p>
          <a:p>
            <a:pPr marL="342900" indent="-342900"/>
            <a:r>
              <a:rPr lang="en-US" sz="2400" dirty="0"/>
              <a:t>C</a:t>
            </a:r>
            <a:r>
              <a:rPr lang="en-US" sz="2400" dirty="0" smtClean="0"/>
              <a:t>    facilitate the exploration of mineral resources in the Northwest Territories     </a:t>
            </a:r>
          </a:p>
          <a:p>
            <a:pPr marL="342900" indent="-342900">
              <a:buAutoNum type="alphaUcPeriod" startAt="4"/>
            </a:pPr>
            <a:r>
              <a:rPr lang="en-US" sz="2400" dirty="0" smtClean="0"/>
              <a:t>grant autonomy to the Cree and Mohawk people living in eastern Canada     </a:t>
            </a:r>
          </a:p>
          <a:p>
            <a:pPr marL="342900" indent="-342900">
              <a:buAutoNum type="alphaUcPeriod" startAt="4"/>
            </a:pPr>
            <a:r>
              <a:rPr lang="en-US" sz="2400" dirty="0" smtClean="0"/>
              <a:t> guarantee Canadian fishing rights in the Atlantic Ocean </a:t>
            </a:r>
            <a:endParaRPr lang="en-US" sz="24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81000"/>
            <a:ext cx="8229600" cy="5626291"/>
          </a:xfrm>
        </p:spPr>
        <p:txBody>
          <a:bodyPr/>
          <a:lstStyle/>
          <a:p>
            <a:r>
              <a:rPr lang="en-US" sz="3200" b="1" dirty="0" smtClean="0"/>
              <a:t>In terms of total tonnage, which of the following is currently the leading export crop in the world?  </a:t>
            </a:r>
          </a:p>
          <a:p>
            <a:endParaRPr lang="en-US" dirty="0" smtClean="0"/>
          </a:p>
          <a:p>
            <a:r>
              <a:rPr lang="en-US" dirty="0" smtClean="0"/>
              <a:t>  A.    Coffee     </a:t>
            </a:r>
          </a:p>
          <a:p>
            <a:r>
              <a:rPr lang="en-US" dirty="0" smtClean="0"/>
              <a:t>B.    Sugar cane    </a:t>
            </a:r>
          </a:p>
          <a:p>
            <a:r>
              <a:rPr lang="en-US" dirty="0" smtClean="0">
                <a:solidFill>
                  <a:schemeClr val="accent1">
                    <a:lumMod val="75000"/>
                  </a:schemeClr>
                </a:solidFill>
              </a:rPr>
              <a:t> C.    Wheat     </a:t>
            </a:r>
          </a:p>
          <a:p>
            <a:r>
              <a:rPr lang="en-US" dirty="0" smtClean="0"/>
              <a:t> D.    Corn     </a:t>
            </a:r>
          </a:p>
          <a:p>
            <a:r>
              <a:rPr lang="en-US" dirty="0" smtClean="0"/>
              <a:t>E.    Rice</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81000"/>
            <a:ext cx="8229600" cy="5668963"/>
          </a:xfrm>
        </p:spPr>
        <p:txBody>
          <a:bodyPr>
            <a:normAutofit lnSpcReduction="10000"/>
          </a:bodyPr>
          <a:lstStyle/>
          <a:p>
            <a:r>
              <a:rPr lang="en-US" sz="3200" b="1" dirty="0" smtClean="0"/>
              <a:t>The internet is reshaping traditional economic arrangements by  </a:t>
            </a:r>
            <a:r>
              <a:rPr lang="en-US" dirty="0" smtClean="0"/>
              <a:t>  </a:t>
            </a:r>
          </a:p>
          <a:p>
            <a:endParaRPr lang="en-US" dirty="0" smtClean="0"/>
          </a:p>
          <a:p>
            <a:r>
              <a:rPr lang="en-US" dirty="0" smtClean="0"/>
              <a:t>  A.    reinforcing the dominance of the central business district for retail sales    </a:t>
            </a:r>
          </a:p>
          <a:p>
            <a:r>
              <a:rPr lang="en-US" dirty="0" smtClean="0">
                <a:solidFill>
                  <a:schemeClr val="accent1">
                    <a:lumMod val="75000"/>
                  </a:schemeClr>
                </a:solidFill>
              </a:rPr>
              <a:t> B.    expanding the importance of express package delivery systems    </a:t>
            </a:r>
          </a:p>
          <a:p>
            <a:r>
              <a:rPr lang="en-US" dirty="0" smtClean="0"/>
              <a:t> C.    increasing the importance of rail transportation as compared to truck transportation    </a:t>
            </a:r>
          </a:p>
          <a:p>
            <a:r>
              <a:rPr lang="en-US" dirty="0" smtClean="0"/>
              <a:t> D.    bringing consumers and producers into face-to-face contact    </a:t>
            </a:r>
          </a:p>
          <a:p>
            <a:r>
              <a:rPr lang="en-US" dirty="0" smtClean="0"/>
              <a:t> E.    creating more enclosed shopping malls</a:t>
            </a: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81000"/>
            <a:ext cx="8229600" cy="5626291"/>
          </a:xfrm>
        </p:spPr>
        <p:txBody>
          <a:bodyPr/>
          <a:lstStyle/>
          <a:p>
            <a:r>
              <a:rPr lang="en-US" b="1" dirty="0" smtClean="0"/>
              <a:t>During the nineteenth and twentieth centuries, which of the following types of intraregional migration was the most prominent worldwide?    </a:t>
            </a:r>
          </a:p>
          <a:p>
            <a:endParaRPr lang="en-US" dirty="0" smtClean="0"/>
          </a:p>
          <a:p>
            <a:endParaRPr lang="en-US" dirty="0" smtClean="0"/>
          </a:p>
          <a:p>
            <a:r>
              <a:rPr lang="en-US" dirty="0" smtClean="0">
                <a:solidFill>
                  <a:schemeClr val="accent1">
                    <a:lumMod val="75000"/>
                  </a:schemeClr>
                </a:solidFill>
              </a:rPr>
              <a:t> A.    Rural to urban    </a:t>
            </a:r>
          </a:p>
          <a:p>
            <a:r>
              <a:rPr lang="en-US" dirty="0" smtClean="0"/>
              <a:t> B.    Urban to suburban     </a:t>
            </a:r>
          </a:p>
          <a:p>
            <a:r>
              <a:rPr lang="en-US" dirty="0" smtClean="0"/>
              <a:t>C.    Inland to coastal     </a:t>
            </a:r>
          </a:p>
          <a:p>
            <a:r>
              <a:rPr lang="en-US" dirty="0" smtClean="0"/>
              <a:t>D.    Highland to lowland    </a:t>
            </a:r>
          </a:p>
          <a:p>
            <a:r>
              <a:rPr lang="en-US" dirty="0" smtClean="0"/>
              <a:t> E.    Urban to rural </a:t>
            </a: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81000"/>
            <a:ext cx="8229600" cy="5626291"/>
          </a:xfrm>
        </p:spPr>
        <p:txBody>
          <a:bodyPr/>
          <a:lstStyle/>
          <a:p>
            <a:r>
              <a:rPr lang="en-US" sz="3200" b="1" dirty="0" smtClean="0"/>
              <a:t>Which of the following environmental problems is most associated with the African Sahel?  </a:t>
            </a:r>
          </a:p>
          <a:p>
            <a:endParaRPr lang="en-US" dirty="0" smtClean="0"/>
          </a:p>
          <a:p>
            <a:pPr>
              <a:buNone/>
            </a:pPr>
            <a:r>
              <a:rPr lang="en-US" dirty="0" smtClean="0"/>
              <a:t> </a:t>
            </a:r>
            <a:r>
              <a:rPr lang="en-US" dirty="0" smtClean="0">
                <a:solidFill>
                  <a:schemeClr val="accent1">
                    <a:lumMod val="75000"/>
                  </a:schemeClr>
                </a:solidFill>
              </a:rPr>
              <a:t>A.    Desertification     </a:t>
            </a:r>
          </a:p>
          <a:p>
            <a:pPr>
              <a:buNone/>
            </a:pPr>
            <a:r>
              <a:rPr lang="en-US" dirty="0" smtClean="0"/>
              <a:t>B.    Deforestation    </a:t>
            </a:r>
          </a:p>
          <a:p>
            <a:pPr>
              <a:buNone/>
            </a:pPr>
            <a:r>
              <a:rPr lang="en-US" dirty="0" smtClean="0"/>
              <a:t> C.    Air pollution      </a:t>
            </a:r>
          </a:p>
          <a:p>
            <a:pPr marL="624078" indent="-514350">
              <a:buNone/>
            </a:pPr>
            <a:r>
              <a:rPr lang="en-US" dirty="0" smtClean="0"/>
              <a:t>D.     Flooding    </a:t>
            </a:r>
          </a:p>
          <a:p>
            <a:pPr marL="624078" indent="-514350">
              <a:buNone/>
            </a:pPr>
            <a:r>
              <a:rPr lang="en-US" dirty="0" smtClean="0"/>
              <a:t> E.    Water pollution </a:t>
            </a: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81000"/>
            <a:ext cx="8229600" cy="5626291"/>
          </a:xfrm>
        </p:spPr>
        <p:txBody>
          <a:bodyPr/>
          <a:lstStyle/>
          <a:p>
            <a:r>
              <a:rPr lang="en-US" sz="3200" b="1" dirty="0" smtClean="0"/>
              <a:t>Which of the following is useful for describing a settlement node whose primary function is to provide support for the population in its hinterland?    </a:t>
            </a:r>
          </a:p>
          <a:p>
            <a:endParaRPr lang="en-US" dirty="0" smtClean="0"/>
          </a:p>
          <a:p>
            <a:r>
              <a:rPr lang="en-US" dirty="0" smtClean="0"/>
              <a:t> A.    Von </a:t>
            </a:r>
            <a:r>
              <a:rPr lang="en-US" dirty="0" err="1" smtClean="0"/>
              <a:t>Thunen’s</a:t>
            </a:r>
            <a:r>
              <a:rPr lang="en-US" dirty="0" smtClean="0"/>
              <a:t> model of land use    </a:t>
            </a:r>
          </a:p>
          <a:p>
            <a:r>
              <a:rPr lang="en-US" dirty="0" smtClean="0"/>
              <a:t> B.    Concentric zone model     </a:t>
            </a:r>
          </a:p>
          <a:p>
            <a:r>
              <a:rPr lang="en-US" dirty="0" smtClean="0"/>
              <a:t>C.    Core-periphery model    </a:t>
            </a:r>
          </a:p>
          <a:p>
            <a:r>
              <a:rPr lang="en-US" dirty="0" smtClean="0"/>
              <a:t> D.    </a:t>
            </a:r>
            <a:r>
              <a:rPr lang="en-US" dirty="0" err="1" smtClean="0"/>
              <a:t>Rostow’s</a:t>
            </a:r>
            <a:r>
              <a:rPr lang="en-US" dirty="0" smtClean="0"/>
              <a:t> model of economic development    </a:t>
            </a:r>
          </a:p>
          <a:p>
            <a:r>
              <a:rPr lang="en-US" dirty="0" smtClean="0">
                <a:solidFill>
                  <a:schemeClr val="accent1">
                    <a:lumMod val="75000"/>
                  </a:schemeClr>
                </a:solidFill>
              </a:rPr>
              <a:t> E.    </a:t>
            </a:r>
            <a:r>
              <a:rPr lang="en-US" dirty="0" err="1" smtClean="0">
                <a:solidFill>
                  <a:schemeClr val="accent1">
                    <a:lumMod val="75000"/>
                  </a:schemeClr>
                </a:solidFill>
              </a:rPr>
              <a:t>Christaller’s</a:t>
            </a:r>
            <a:r>
              <a:rPr lang="en-US" dirty="0" smtClean="0">
                <a:solidFill>
                  <a:schemeClr val="accent1">
                    <a:lumMod val="75000"/>
                  </a:schemeClr>
                </a:solidFill>
              </a:rPr>
              <a:t> model of central place </a:t>
            </a:r>
            <a:endParaRPr lang="en-US" dirty="0">
              <a:solidFill>
                <a:schemeClr val="accent1">
                  <a:lumMod val="75000"/>
                </a:schemeClr>
              </a:solidFill>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81000"/>
            <a:ext cx="8229600" cy="5626291"/>
          </a:xfrm>
        </p:spPr>
        <p:txBody>
          <a:bodyPr/>
          <a:lstStyle/>
          <a:p>
            <a:r>
              <a:rPr lang="en-US" sz="3200" b="1" dirty="0" smtClean="0"/>
              <a:t>Which of the following has fostered the most significant economic growth by eliminating important tariffs between member states?  </a:t>
            </a:r>
          </a:p>
          <a:p>
            <a:pPr marL="624078" indent="-514350">
              <a:buNone/>
            </a:pPr>
            <a:endParaRPr lang="en-US" dirty="0" smtClean="0"/>
          </a:p>
          <a:p>
            <a:pPr marL="624078" indent="-514350">
              <a:buNone/>
            </a:pPr>
            <a:r>
              <a:rPr lang="en-US" dirty="0" smtClean="0">
                <a:solidFill>
                  <a:schemeClr val="accent1">
                    <a:lumMod val="75000"/>
                  </a:schemeClr>
                </a:solidFill>
              </a:rPr>
              <a:t>A.  European Union (EU)     </a:t>
            </a:r>
          </a:p>
          <a:p>
            <a:pPr marL="624078" indent="-514350">
              <a:buNone/>
            </a:pPr>
            <a:r>
              <a:rPr lang="en-US" dirty="0" smtClean="0"/>
              <a:t>B.  Organization of Petroleum Exporting Countries (OPEC)     </a:t>
            </a:r>
          </a:p>
          <a:p>
            <a:pPr marL="624078" indent="-514350">
              <a:buNone/>
            </a:pPr>
            <a:r>
              <a:rPr lang="en-US" dirty="0" smtClean="0"/>
              <a:t>C.  North Atlantic Treaty Organization (NATO)</a:t>
            </a:r>
          </a:p>
          <a:p>
            <a:pPr marL="624078" indent="-514350">
              <a:buNone/>
            </a:pPr>
            <a:r>
              <a:rPr lang="en-US" dirty="0" smtClean="0"/>
              <a:t>D.  Association of Caribbean States (ACS)    </a:t>
            </a:r>
          </a:p>
          <a:p>
            <a:pPr marL="624078" indent="-514350">
              <a:buNone/>
            </a:pPr>
            <a:r>
              <a:rPr lang="en-US" dirty="0" smtClean="0"/>
              <a:t> E.    United Nations (UN) </a:t>
            </a:r>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81000"/>
            <a:ext cx="8229600" cy="5626291"/>
          </a:xfrm>
        </p:spPr>
        <p:txBody>
          <a:bodyPr/>
          <a:lstStyle/>
          <a:p>
            <a:r>
              <a:rPr lang="en-US" sz="3200" b="1" dirty="0" smtClean="0"/>
              <a:t>Agriculture practiced in California differs from forms practiced in other Mediterranean agricultural regions because in California</a:t>
            </a:r>
          </a:p>
          <a:p>
            <a:endParaRPr lang="en-US" dirty="0" smtClean="0"/>
          </a:p>
          <a:p>
            <a:r>
              <a:rPr lang="en-US" dirty="0" smtClean="0">
                <a:solidFill>
                  <a:schemeClr val="accent1">
                    <a:lumMod val="75000"/>
                  </a:schemeClr>
                </a:solidFill>
              </a:rPr>
              <a:t> A.    grapes are grown for wine production     </a:t>
            </a:r>
            <a:r>
              <a:rPr lang="en-US" dirty="0" smtClean="0"/>
              <a:t>B.    farms use more irrigation    </a:t>
            </a:r>
          </a:p>
          <a:p>
            <a:r>
              <a:rPr lang="en-US" dirty="0" smtClean="0"/>
              <a:t> C.    farms are smaller    </a:t>
            </a:r>
          </a:p>
          <a:p>
            <a:r>
              <a:rPr lang="en-US" dirty="0" smtClean="0"/>
              <a:t> D.    farms rely on local labor     </a:t>
            </a:r>
          </a:p>
          <a:p>
            <a:r>
              <a:rPr lang="en-US" dirty="0" smtClean="0"/>
              <a:t>E.    wheat is grown in the winter as a cover crop</a:t>
            </a:r>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81000"/>
            <a:ext cx="8229600" cy="5626291"/>
          </a:xfrm>
        </p:spPr>
        <p:txBody>
          <a:bodyPr/>
          <a:lstStyle/>
          <a:p>
            <a:r>
              <a:rPr lang="en-US" sz="3200" b="1" dirty="0" smtClean="0"/>
              <a:t>A clustering of doctor’s offices and pharmacies near hospitals is BEST explained by the benefits of     </a:t>
            </a:r>
          </a:p>
          <a:p>
            <a:endParaRPr lang="en-US" dirty="0" smtClean="0"/>
          </a:p>
          <a:p>
            <a:r>
              <a:rPr lang="en-US" dirty="0" smtClean="0"/>
              <a:t> A.    decentralization     </a:t>
            </a:r>
          </a:p>
          <a:p>
            <a:r>
              <a:rPr lang="en-US" dirty="0" smtClean="0">
                <a:solidFill>
                  <a:schemeClr val="accent1">
                    <a:lumMod val="75000"/>
                  </a:schemeClr>
                </a:solidFill>
              </a:rPr>
              <a:t>B.    agglomeration     </a:t>
            </a:r>
          </a:p>
          <a:p>
            <a:r>
              <a:rPr lang="en-US" dirty="0" smtClean="0"/>
              <a:t>C.    intervening opportunity    </a:t>
            </a:r>
          </a:p>
          <a:p>
            <a:r>
              <a:rPr lang="en-US" dirty="0" smtClean="0"/>
              <a:t> D.    balkanization     </a:t>
            </a:r>
          </a:p>
          <a:p>
            <a:r>
              <a:rPr lang="en-US" dirty="0" smtClean="0"/>
              <a:t>E.    enfranchisement</a:t>
            </a:r>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81000"/>
            <a:ext cx="8229600" cy="5626291"/>
          </a:xfrm>
        </p:spPr>
        <p:txBody>
          <a:bodyPr/>
          <a:lstStyle/>
          <a:p>
            <a:r>
              <a:rPr lang="en-US" sz="3200" b="1" dirty="0" smtClean="0"/>
              <a:t>Which of the following modes of transportation is characterized by low terminal cost, high line cost, and high route flexibility?  </a:t>
            </a:r>
          </a:p>
          <a:p>
            <a:endParaRPr lang="en-US" dirty="0" smtClean="0"/>
          </a:p>
          <a:p>
            <a:r>
              <a:rPr lang="en-US" dirty="0" smtClean="0">
                <a:solidFill>
                  <a:schemeClr val="accent1">
                    <a:lumMod val="75000"/>
                  </a:schemeClr>
                </a:solidFill>
              </a:rPr>
              <a:t>A.    Truck     </a:t>
            </a:r>
          </a:p>
          <a:p>
            <a:r>
              <a:rPr lang="en-US" dirty="0" smtClean="0"/>
              <a:t>B.    Railroad     </a:t>
            </a:r>
          </a:p>
          <a:p>
            <a:r>
              <a:rPr lang="en-US" dirty="0" smtClean="0"/>
              <a:t>C.    Ship     </a:t>
            </a:r>
          </a:p>
          <a:p>
            <a:r>
              <a:rPr lang="en-US" dirty="0" smtClean="0"/>
              <a:t>D.    Pipeline    </a:t>
            </a:r>
          </a:p>
          <a:p>
            <a:r>
              <a:rPr lang="en-US" dirty="0" smtClean="0"/>
              <a:t> E.    Airplane</a:t>
            </a:r>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81000"/>
            <a:ext cx="8229600" cy="5626291"/>
          </a:xfrm>
        </p:spPr>
        <p:txBody>
          <a:bodyPr/>
          <a:lstStyle/>
          <a:p>
            <a:r>
              <a:rPr lang="en-US" sz="3200" b="1" dirty="0" smtClean="0"/>
              <a:t>A country in which the majority of the population are Shiite Muslims is     </a:t>
            </a:r>
          </a:p>
          <a:p>
            <a:endParaRPr lang="en-US" dirty="0" smtClean="0"/>
          </a:p>
          <a:p>
            <a:r>
              <a:rPr lang="en-US" dirty="0" smtClean="0">
                <a:solidFill>
                  <a:schemeClr val="accent1">
                    <a:lumMod val="75000"/>
                  </a:schemeClr>
                </a:solidFill>
              </a:rPr>
              <a:t> A.    Iran     </a:t>
            </a:r>
          </a:p>
          <a:p>
            <a:r>
              <a:rPr lang="en-US" dirty="0" smtClean="0"/>
              <a:t>B.    Morocco     </a:t>
            </a:r>
          </a:p>
          <a:p>
            <a:r>
              <a:rPr lang="en-US" dirty="0" smtClean="0"/>
              <a:t>C.    Saudi Arabia     </a:t>
            </a:r>
          </a:p>
          <a:p>
            <a:r>
              <a:rPr lang="en-US" dirty="0" smtClean="0"/>
              <a:t>D.    Egypt     </a:t>
            </a:r>
          </a:p>
          <a:p>
            <a:r>
              <a:rPr lang="en-US" dirty="0" smtClean="0"/>
              <a:t>E.    Indonesia</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33400"/>
            <a:ext cx="8229600" cy="5473891"/>
          </a:xfrm>
        </p:spPr>
        <p:txBody>
          <a:bodyPr/>
          <a:lstStyle/>
          <a:p>
            <a:r>
              <a:rPr lang="en-US" b="1" dirty="0" smtClean="0"/>
              <a:t>Of the following countries, which has the fewest people per unit of arable land?   </a:t>
            </a:r>
          </a:p>
          <a:p>
            <a:r>
              <a:rPr lang="en-US" dirty="0" smtClean="0"/>
              <a:t> </a:t>
            </a:r>
          </a:p>
          <a:p>
            <a:r>
              <a:rPr lang="en-US" dirty="0" smtClean="0"/>
              <a:t> A.    Guatemala    </a:t>
            </a:r>
          </a:p>
          <a:p>
            <a:r>
              <a:rPr lang="en-US" dirty="0" smtClean="0"/>
              <a:t> B.    Bangladesh    </a:t>
            </a:r>
          </a:p>
          <a:p>
            <a:r>
              <a:rPr lang="en-US" dirty="0" smtClean="0"/>
              <a:t> C.   </a:t>
            </a:r>
            <a:r>
              <a:rPr lang="en-US" dirty="0" smtClean="0">
                <a:solidFill>
                  <a:schemeClr val="accent1">
                    <a:lumMod val="75000"/>
                  </a:schemeClr>
                </a:solidFill>
              </a:rPr>
              <a:t> Argentina     </a:t>
            </a:r>
          </a:p>
          <a:p>
            <a:r>
              <a:rPr lang="en-US" dirty="0" smtClean="0"/>
              <a:t>D.    Netherlands     </a:t>
            </a:r>
          </a:p>
          <a:p>
            <a:r>
              <a:rPr lang="en-US" dirty="0" smtClean="0"/>
              <a:t>E.    Egypt</a:t>
            </a:r>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81000"/>
            <a:ext cx="8229600" cy="5626291"/>
          </a:xfrm>
        </p:spPr>
        <p:txBody>
          <a:bodyPr>
            <a:normAutofit fontScale="92500" lnSpcReduction="10000"/>
          </a:bodyPr>
          <a:lstStyle/>
          <a:p>
            <a:r>
              <a:rPr lang="en-US" sz="3200" b="1" dirty="0" smtClean="0"/>
              <a:t>An urban center that is disproportionately larger than the second largest city in a country and that dominates the country’s social, political, and economic activities can be best classified as  </a:t>
            </a:r>
          </a:p>
          <a:p>
            <a:endParaRPr lang="en-US" dirty="0" smtClean="0"/>
          </a:p>
          <a:p>
            <a:r>
              <a:rPr lang="en-US" dirty="0" smtClean="0"/>
              <a:t>  </a:t>
            </a:r>
          </a:p>
          <a:p>
            <a:r>
              <a:rPr lang="en-US" dirty="0" smtClean="0"/>
              <a:t> A.    a megalopolis     </a:t>
            </a:r>
          </a:p>
          <a:p>
            <a:r>
              <a:rPr lang="en-US" dirty="0" smtClean="0"/>
              <a:t>B.    a conurbation     </a:t>
            </a:r>
          </a:p>
          <a:p>
            <a:r>
              <a:rPr lang="en-US" dirty="0" smtClean="0">
                <a:solidFill>
                  <a:schemeClr val="accent1">
                    <a:lumMod val="75000"/>
                  </a:schemeClr>
                </a:solidFill>
              </a:rPr>
              <a:t>C.    a primate city     </a:t>
            </a:r>
          </a:p>
          <a:p>
            <a:r>
              <a:rPr lang="en-US" dirty="0" smtClean="0"/>
              <a:t>D.    an edge city     </a:t>
            </a:r>
          </a:p>
          <a:p>
            <a:r>
              <a:rPr lang="en-US" dirty="0" smtClean="0"/>
              <a:t>E.    an imperial city </a:t>
            </a:r>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04800"/>
            <a:ext cx="8229600" cy="5702491"/>
          </a:xfrm>
        </p:spPr>
        <p:txBody>
          <a:bodyPr/>
          <a:lstStyle/>
          <a:p>
            <a:r>
              <a:rPr lang="en-US" b="1" dirty="0" smtClean="0"/>
              <a:t>The world’s three major monotheistic religions originated in which of the following regions?    </a:t>
            </a:r>
          </a:p>
          <a:p>
            <a:endParaRPr lang="en-US" dirty="0" smtClean="0"/>
          </a:p>
          <a:p>
            <a:r>
              <a:rPr lang="en-US" dirty="0" smtClean="0"/>
              <a:t> A.    East Asia    </a:t>
            </a:r>
          </a:p>
          <a:p>
            <a:r>
              <a:rPr lang="en-US" dirty="0" smtClean="0">
                <a:solidFill>
                  <a:schemeClr val="accent1">
                    <a:lumMod val="75000"/>
                  </a:schemeClr>
                </a:solidFill>
              </a:rPr>
              <a:t> B.    Southwest Asia    </a:t>
            </a:r>
          </a:p>
          <a:p>
            <a:r>
              <a:rPr lang="en-US" dirty="0" smtClean="0"/>
              <a:t> C.    Eastern Europe     </a:t>
            </a:r>
          </a:p>
          <a:p>
            <a:r>
              <a:rPr lang="en-US" dirty="0" smtClean="0"/>
              <a:t>D.    Western Europe    </a:t>
            </a:r>
          </a:p>
          <a:p>
            <a:r>
              <a:rPr lang="en-US" dirty="0" smtClean="0"/>
              <a:t> E.    Africa</a:t>
            </a:r>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04800"/>
            <a:ext cx="8229600" cy="5702491"/>
          </a:xfrm>
        </p:spPr>
        <p:txBody>
          <a:bodyPr/>
          <a:lstStyle/>
          <a:p>
            <a:r>
              <a:rPr lang="en-US" sz="3200" b="1" dirty="0" smtClean="0"/>
              <a:t>All of the following have helped create ghettos in North American cities EXCEPT    </a:t>
            </a:r>
          </a:p>
          <a:p>
            <a:endParaRPr lang="en-US" dirty="0" smtClean="0"/>
          </a:p>
          <a:p>
            <a:r>
              <a:rPr lang="en-US" dirty="0" smtClean="0"/>
              <a:t> A.    blockbusting and racial steering      </a:t>
            </a:r>
          </a:p>
          <a:p>
            <a:r>
              <a:rPr lang="en-US" dirty="0" smtClean="0"/>
              <a:t>B.    redlining by financial institutions     </a:t>
            </a:r>
          </a:p>
          <a:p>
            <a:r>
              <a:rPr lang="en-US" dirty="0" smtClean="0"/>
              <a:t>C.    concentration of public housing and social services     </a:t>
            </a:r>
          </a:p>
          <a:p>
            <a:r>
              <a:rPr lang="en-US" dirty="0" smtClean="0"/>
              <a:t>D.    fixed school district boundaries    </a:t>
            </a:r>
          </a:p>
          <a:p>
            <a:r>
              <a:rPr lang="en-US" dirty="0" smtClean="0"/>
              <a:t> </a:t>
            </a:r>
            <a:r>
              <a:rPr lang="en-US" dirty="0" smtClean="0">
                <a:solidFill>
                  <a:schemeClr val="accent1">
                    <a:lumMod val="75000"/>
                  </a:schemeClr>
                </a:solidFill>
              </a:rPr>
              <a:t>E.    Economic Enterprise Zones </a:t>
            </a:r>
            <a:endParaRPr lang="en-US" dirty="0">
              <a:solidFill>
                <a:schemeClr val="accent1">
                  <a:lumMod val="75000"/>
                </a:schemeClr>
              </a:solidFill>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04800"/>
            <a:ext cx="8229600" cy="5702491"/>
          </a:xfrm>
        </p:spPr>
        <p:txBody>
          <a:bodyPr/>
          <a:lstStyle/>
          <a:p>
            <a:r>
              <a:rPr lang="en-US" dirty="0" smtClean="0"/>
              <a:t> </a:t>
            </a:r>
            <a:r>
              <a:rPr lang="en-US" sz="3200" b="1" dirty="0" smtClean="0"/>
              <a:t>In which of the following countries is terracing LEAST likely to be used by farming groups to create additional space and minimize erosion on steep slopes?   </a:t>
            </a:r>
          </a:p>
          <a:p>
            <a:endParaRPr lang="en-US" dirty="0" smtClean="0"/>
          </a:p>
          <a:p>
            <a:r>
              <a:rPr lang="en-US" dirty="0" smtClean="0"/>
              <a:t> A.    Nepal     </a:t>
            </a:r>
          </a:p>
          <a:p>
            <a:r>
              <a:rPr lang="en-US" dirty="0" smtClean="0"/>
              <a:t>B.    Peru     </a:t>
            </a:r>
          </a:p>
          <a:p>
            <a:r>
              <a:rPr lang="en-US" dirty="0" smtClean="0"/>
              <a:t>C.    The Philippines     </a:t>
            </a:r>
          </a:p>
          <a:p>
            <a:r>
              <a:rPr lang="en-US" dirty="0" smtClean="0">
                <a:solidFill>
                  <a:schemeClr val="accent1">
                    <a:lumMod val="75000"/>
                  </a:schemeClr>
                </a:solidFill>
              </a:rPr>
              <a:t>D.    Niger    </a:t>
            </a:r>
          </a:p>
          <a:p>
            <a:r>
              <a:rPr lang="en-US" dirty="0" smtClean="0"/>
              <a:t> E.    Greece </a:t>
            </a:r>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04800"/>
            <a:ext cx="8229600" cy="5702491"/>
          </a:xfrm>
        </p:spPr>
        <p:txBody>
          <a:bodyPr/>
          <a:lstStyle/>
          <a:p>
            <a:r>
              <a:rPr lang="en-US" sz="3200" b="1" dirty="0" smtClean="0"/>
              <a:t>In which of the following countries is terracing LEAST likely to be used by farming groups to create additional space and minimize erosion on steep slopes?    </a:t>
            </a:r>
          </a:p>
          <a:p>
            <a:endParaRPr lang="en-US" dirty="0" smtClean="0"/>
          </a:p>
          <a:p>
            <a:r>
              <a:rPr lang="en-US" dirty="0" smtClean="0"/>
              <a:t> A.    Nepal    </a:t>
            </a:r>
          </a:p>
          <a:p>
            <a:r>
              <a:rPr lang="en-US" dirty="0" smtClean="0"/>
              <a:t> B.    Peru     </a:t>
            </a:r>
          </a:p>
          <a:p>
            <a:r>
              <a:rPr lang="en-US" dirty="0" smtClean="0"/>
              <a:t>C.    The Philippines     </a:t>
            </a:r>
          </a:p>
          <a:p>
            <a:r>
              <a:rPr lang="en-US" dirty="0" smtClean="0">
                <a:solidFill>
                  <a:schemeClr val="accent1">
                    <a:lumMod val="75000"/>
                  </a:schemeClr>
                </a:solidFill>
              </a:rPr>
              <a:t>D.    Niger    </a:t>
            </a:r>
          </a:p>
          <a:p>
            <a:r>
              <a:rPr lang="en-US" dirty="0" smtClean="0"/>
              <a:t> E.    Greece</a:t>
            </a:r>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381000"/>
            <a:ext cx="8229600" cy="5626291"/>
          </a:xfrm>
        </p:spPr>
        <p:txBody>
          <a:bodyPr>
            <a:normAutofit lnSpcReduction="10000"/>
          </a:bodyPr>
          <a:lstStyle/>
          <a:p>
            <a:endParaRPr lang="en-US" dirty="0" smtClean="0"/>
          </a:p>
          <a:p>
            <a:r>
              <a:rPr lang="en-US" dirty="0" smtClean="0"/>
              <a:t> </a:t>
            </a:r>
            <a:r>
              <a:rPr lang="en-US" sz="3200" b="1" dirty="0" smtClean="0"/>
              <a:t>During the first half of the twentieth century, which of the following facilitated the transportation of beef over long distances to global markets? </a:t>
            </a:r>
          </a:p>
          <a:p>
            <a:pPr>
              <a:buNone/>
            </a:pPr>
            <a:endParaRPr lang="en-US" dirty="0" smtClean="0"/>
          </a:p>
          <a:p>
            <a:endParaRPr lang="en-US" dirty="0" smtClean="0"/>
          </a:p>
          <a:p>
            <a:r>
              <a:rPr lang="en-US" sz="3000" dirty="0" smtClean="0"/>
              <a:t>A.    commercial canning     </a:t>
            </a:r>
          </a:p>
          <a:p>
            <a:r>
              <a:rPr lang="en-US" sz="3000" dirty="0" smtClean="0"/>
              <a:t>B.    irradiation of food    </a:t>
            </a:r>
          </a:p>
          <a:p>
            <a:r>
              <a:rPr lang="en-US" sz="3000" dirty="0" smtClean="0">
                <a:solidFill>
                  <a:schemeClr val="accent1">
                    <a:lumMod val="75000"/>
                  </a:schemeClr>
                </a:solidFill>
              </a:rPr>
              <a:t> C.    refrigerated ships    </a:t>
            </a:r>
          </a:p>
          <a:p>
            <a:r>
              <a:rPr lang="en-US" sz="3000" dirty="0" smtClean="0"/>
              <a:t> D.    airplanes    </a:t>
            </a:r>
          </a:p>
          <a:p>
            <a:r>
              <a:rPr lang="en-US" sz="3000" dirty="0" smtClean="0"/>
              <a:t> E.    high-speed railroads </a:t>
            </a:r>
            <a:endParaRPr lang="en-US" sz="3000"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57200"/>
            <a:ext cx="8229600" cy="5550091"/>
          </a:xfrm>
        </p:spPr>
        <p:txBody>
          <a:bodyPr/>
          <a:lstStyle/>
          <a:p>
            <a:r>
              <a:rPr lang="en-US" sz="3200" b="1" dirty="0" smtClean="0"/>
              <a:t>One would expect to find a population with a relatively young age structure in  </a:t>
            </a:r>
          </a:p>
          <a:p>
            <a:endParaRPr lang="en-US" dirty="0" smtClean="0"/>
          </a:p>
          <a:p>
            <a:r>
              <a:rPr lang="en-US" dirty="0" smtClean="0"/>
              <a:t>  </a:t>
            </a:r>
          </a:p>
          <a:p>
            <a:r>
              <a:rPr lang="en-US" dirty="0" smtClean="0">
                <a:solidFill>
                  <a:schemeClr val="accent1">
                    <a:lumMod val="75000"/>
                  </a:schemeClr>
                </a:solidFill>
              </a:rPr>
              <a:t> A.    less developed countries      </a:t>
            </a:r>
          </a:p>
          <a:p>
            <a:r>
              <a:rPr lang="en-US" dirty="0" smtClean="0"/>
              <a:t>B.    highly developed countries     </a:t>
            </a:r>
          </a:p>
          <a:p>
            <a:r>
              <a:rPr lang="en-US" dirty="0" smtClean="0"/>
              <a:t>C.    countries with a low death rate     </a:t>
            </a:r>
          </a:p>
          <a:p>
            <a:r>
              <a:rPr lang="en-US" dirty="0" smtClean="0"/>
              <a:t>D.    countries with a low fertility rate    </a:t>
            </a:r>
          </a:p>
          <a:p>
            <a:r>
              <a:rPr lang="en-US" dirty="0" smtClean="0"/>
              <a:t> E.    countries with a high standard of living </a:t>
            </a:r>
            <a:endParaRPr 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81000"/>
            <a:ext cx="8229600" cy="5626291"/>
          </a:xfrm>
        </p:spPr>
        <p:txBody>
          <a:bodyPr/>
          <a:lstStyle/>
          <a:p>
            <a:r>
              <a:rPr lang="en-US" dirty="0" smtClean="0"/>
              <a:t> </a:t>
            </a:r>
            <a:r>
              <a:rPr lang="en-US" sz="3200" b="1" dirty="0" smtClean="0"/>
              <a:t>Cultural landscape can be defined as      </a:t>
            </a:r>
          </a:p>
          <a:p>
            <a:endParaRPr lang="en-US" dirty="0" smtClean="0"/>
          </a:p>
          <a:p>
            <a:r>
              <a:rPr lang="en-US" dirty="0" smtClean="0"/>
              <a:t> A.    the types of art, music, dance, and theater practiced in a particular region     </a:t>
            </a:r>
          </a:p>
          <a:p>
            <a:r>
              <a:rPr lang="en-US" dirty="0" smtClean="0"/>
              <a:t>B.    the ways that people in differing cultures perceive the environment    </a:t>
            </a:r>
          </a:p>
          <a:p>
            <a:r>
              <a:rPr lang="en-US" dirty="0" smtClean="0">
                <a:solidFill>
                  <a:schemeClr val="accent1">
                    <a:lumMod val="75000"/>
                  </a:schemeClr>
                </a:solidFill>
              </a:rPr>
              <a:t> C.    the forms superimposed on the physical environment by activities of humans    </a:t>
            </a:r>
          </a:p>
          <a:p>
            <a:r>
              <a:rPr lang="en-US" dirty="0" smtClean="0"/>
              <a:t> D.    the diversity of distinctive cultures within a particular geographic area     </a:t>
            </a:r>
          </a:p>
          <a:p>
            <a:r>
              <a:rPr lang="en-US" dirty="0" smtClean="0"/>
              <a:t>E.    a particular area within a geographic region dedicated to cultural activities </a:t>
            </a:r>
            <a:endParaRPr lang="en-US"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81000"/>
            <a:ext cx="8229600" cy="5626291"/>
          </a:xfrm>
        </p:spPr>
        <p:txBody>
          <a:bodyPr/>
          <a:lstStyle/>
          <a:p>
            <a:r>
              <a:rPr lang="en-US" sz="3200" b="1" dirty="0" smtClean="0"/>
              <a:t>Regionalization is to geography as    </a:t>
            </a:r>
          </a:p>
          <a:p>
            <a:endParaRPr lang="en-US" dirty="0" smtClean="0"/>
          </a:p>
          <a:p>
            <a:endParaRPr lang="en-US" dirty="0" smtClean="0"/>
          </a:p>
          <a:p>
            <a:r>
              <a:rPr lang="en-US" dirty="0" smtClean="0"/>
              <a:t> A.    composition is to music     </a:t>
            </a:r>
          </a:p>
          <a:p>
            <a:r>
              <a:rPr lang="en-US" dirty="0" smtClean="0"/>
              <a:t>B.    description is to literature     </a:t>
            </a:r>
          </a:p>
          <a:p>
            <a:r>
              <a:rPr lang="en-US" dirty="0" smtClean="0"/>
              <a:t>C.    exploration is to geology    </a:t>
            </a:r>
          </a:p>
          <a:p>
            <a:r>
              <a:rPr lang="en-US" dirty="0" smtClean="0"/>
              <a:t> </a:t>
            </a:r>
            <a:r>
              <a:rPr lang="en-US" dirty="0" smtClean="0">
                <a:solidFill>
                  <a:schemeClr val="accent1">
                    <a:lumMod val="75000"/>
                  </a:schemeClr>
                </a:solidFill>
              </a:rPr>
              <a:t>D.    </a:t>
            </a:r>
            <a:r>
              <a:rPr lang="en-US" dirty="0" err="1" smtClean="0">
                <a:solidFill>
                  <a:schemeClr val="accent1">
                    <a:lumMod val="75000"/>
                  </a:schemeClr>
                </a:solidFill>
              </a:rPr>
              <a:t>periodization</a:t>
            </a:r>
            <a:r>
              <a:rPr lang="en-US" dirty="0" smtClean="0">
                <a:solidFill>
                  <a:schemeClr val="accent1">
                    <a:lumMod val="75000"/>
                  </a:schemeClr>
                </a:solidFill>
              </a:rPr>
              <a:t> is to history     </a:t>
            </a:r>
          </a:p>
          <a:p>
            <a:r>
              <a:rPr lang="en-US" dirty="0" smtClean="0"/>
              <a:t>E.    characterization is to drama</a:t>
            </a:r>
            <a:endParaRPr lang="en-U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04800"/>
            <a:ext cx="8229600" cy="5702491"/>
          </a:xfrm>
        </p:spPr>
        <p:txBody>
          <a:bodyPr/>
          <a:lstStyle/>
          <a:p>
            <a:r>
              <a:rPr lang="en-US" dirty="0" smtClean="0"/>
              <a:t> </a:t>
            </a:r>
            <a:r>
              <a:rPr lang="en-US" sz="3200" b="1" dirty="0" smtClean="0"/>
              <a:t>The European Union, the Arab League, and the United Nations are all examples of     </a:t>
            </a:r>
          </a:p>
          <a:p>
            <a:endParaRPr lang="en-US" dirty="0" smtClean="0"/>
          </a:p>
          <a:p>
            <a:r>
              <a:rPr lang="en-US" dirty="0" smtClean="0"/>
              <a:t>A.    pressure groups     </a:t>
            </a:r>
          </a:p>
          <a:p>
            <a:r>
              <a:rPr lang="en-US" dirty="0" smtClean="0"/>
              <a:t>B.    nation-states     </a:t>
            </a:r>
          </a:p>
          <a:p>
            <a:r>
              <a:rPr lang="en-US" dirty="0" smtClean="0"/>
              <a:t>C.    centrifugal organizations     </a:t>
            </a:r>
          </a:p>
          <a:p>
            <a:r>
              <a:rPr lang="en-US" dirty="0" smtClean="0">
                <a:solidFill>
                  <a:schemeClr val="accent1">
                    <a:lumMod val="75000"/>
                  </a:schemeClr>
                </a:solidFill>
              </a:rPr>
              <a:t>D.    supranational organizations     </a:t>
            </a:r>
          </a:p>
          <a:p>
            <a:r>
              <a:rPr lang="en-US" dirty="0" smtClean="0"/>
              <a:t>E.    federations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57200"/>
            <a:ext cx="8229600" cy="5550091"/>
          </a:xfrm>
        </p:spPr>
        <p:txBody>
          <a:bodyPr/>
          <a:lstStyle/>
          <a:p>
            <a:r>
              <a:rPr lang="en-US" b="1" dirty="0" smtClean="0"/>
              <a:t>According to the sector model of North American city structure, members of low-income groups tend to live in which of the following places?     </a:t>
            </a:r>
          </a:p>
          <a:p>
            <a:endParaRPr lang="en-US" dirty="0" smtClean="0"/>
          </a:p>
          <a:p>
            <a:r>
              <a:rPr lang="en-US" dirty="0" smtClean="0"/>
              <a:t>A.    The inner city only    </a:t>
            </a:r>
          </a:p>
          <a:p>
            <a:r>
              <a:rPr lang="en-US" dirty="0" smtClean="0"/>
              <a:t> B.    Peripheral temporary settlements    </a:t>
            </a:r>
          </a:p>
          <a:p>
            <a:r>
              <a:rPr lang="en-US" dirty="0" smtClean="0"/>
              <a:t> C.    </a:t>
            </a:r>
            <a:r>
              <a:rPr lang="en-US" dirty="0" smtClean="0">
                <a:solidFill>
                  <a:schemeClr val="accent1">
                    <a:lumMod val="75000"/>
                  </a:schemeClr>
                </a:solidFill>
              </a:rPr>
              <a:t>Linear residential areas radiating from the center city outward    </a:t>
            </a:r>
          </a:p>
          <a:p>
            <a:r>
              <a:rPr lang="en-US" dirty="0" smtClean="0"/>
              <a:t> D.    Evenly dispersed throughout the urban area     </a:t>
            </a:r>
          </a:p>
          <a:p>
            <a:r>
              <a:rPr lang="en-US" dirty="0" smtClean="0"/>
              <a:t>E.    The suburbs and rural areas only</a:t>
            </a:r>
            <a:endParaRPr lang="en-US"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04800"/>
            <a:ext cx="8229600" cy="5702491"/>
          </a:xfrm>
        </p:spPr>
        <p:txBody>
          <a:bodyPr>
            <a:normAutofit fontScale="92500" lnSpcReduction="20000"/>
          </a:bodyPr>
          <a:lstStyle/>
          <a:p>
            <a:endParaRPr lang="en-US" dirty="0" smtClean="0"/>
          </a:p>
          <a:p>
            <a:endParaRPr lang="en-US" dirty="0" smtClean="0"/>
          </a:p>
          <a:p>
            <a:endParaRPr lang="en-US" dirty="0" smtClean="0"/>
          </a:p>
          <a:p>
            <a:endParaRPr lang="en-US" dirty="0" smtClean="0"/>
          </a:p>
          <a:p>
            <a:endParaRPr lang="en-US" dirty="0" smtClean="0"/>
          </a:p>
          <a:p>
            <a:r>
              <a:rPr lang="en-US" b="1" dirty="0" smtClean="0"/>
              <a:t>On the map above, which letter represents the region of the greatest proportion of the Canadian population?   </a:t>
            </a:r>
          </a:p>
          <a:p>
            <a:endParaRPr lang="en-US" dirty="0" smtClean="0"/>
          </a:p>
          <a:p>
            <a:r>
              <a:rPr lang="en-US" dirty="0" smtClean="0"/>
              <a:t>  </a:t>
            </a:r>
          </a:p>
          <a:p>
            <a:r>
              <a:rPr lang="en-US" dirty="0" smtClean="0"/>
              <a:t>A.    A    </a:t>
            </a:r>
          </a:p>
          <a:p>
            <a:r>
              <a:rPr lang="en-US" dirty="0" smtClean="0"/>
              <a:t> B.    B    </a:t>
            </a:r>
          </a:p>
          <a:p>
            <a:r>
              <a:rPr lang="en-US" dirty="0" smtClean="0"/>
              <a:t> C.    C   </a:t>
            </a:r>
          </a:p>
          <a:p>
            <a:r>
              <a:rPr lang="en-US" dirty="0" smtClean="0"/>
              <a:t>  D.    D    </a:t>
            </a:r>
          </a:p>
          <a:p>
            <a:r>
              <a:rPr lang="en-US" dirty="0" smtClean="0"/>
              <a:t> E.    E</a:t>
            </a:r>
            <a:endParaRPr lang="en-US"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0"/>
            <a:ext cx="8229600" cy="6858000"/>
          </a:xfrm>
        </p:spPr>
        <p:txBody>
          <a:bodyPr/>
          <a:lstStyle/>
          <a:p>
            <a:r>
              <a:rPr lang="en-US" sz="3200" b="1" dirty="0" smtClean="0"/>
              <a:t>Which of the following statements best describes the impact of improvements in transportation systems on agriculture</a:t>
            </a:r>
            <a:r>
              <a:rPr lang="en-US" dirty="0" smtClean="0"/>
              <a:t>?    </a:t>
            </a:r>
          </a:p>
          <a:p>
            <a:endParaRPr lang="en-US" dirty="0" smtClean="0"/>
          </a:p>
          <a:p>
            <a:r>
              <a:rPr lang="en-US" dirty="0" smtClean="0"/>
              <a:t> A.    Local markets have become more important for dairy farmers.     </a:t>
            </a:r>
          </a:p>
          <a:p>
            <a:r>
              <a:rPr lang="en-US" dirty="0" smtClean="0"/>
              <a:t>B.    Individual farms have become more diversified.    </a:t>
            </a:r>
          </a:p>
          <a:p>
            <a:r>
              <a:rPr lang="en-US" dirty="0" smtClean="0"/>
              <a:t> </a:t>
            </a:r>
            <a:r>
              <a:rPr lang="en-US" dirty="0" smtClean="0">
                <a:solidFill>
                  <a:schemeClr val="accent1">
                    <a:lumMod val="75000"/>
                  </a:schemeClr>
                </a:solidFill>
              </a:rPr>
              <a:t>C.    Corporate farms have gained a greater advantage over family farms.     </a:t>
            </a:r>
          </a:p>
          <a:p>
            <a:r>
              <a:rPr lang="en-US" dirty="0" smtClean="0"/>
              <a:t>D.    Subsistence farmers are given great advantages.     </a:t>
            </a:r>
          </a:p>
          <a:p>
            <a:r>
              <a:rPr lang="en-US" dirty="0" smtClean="0"/>
              <a:t>E.    Cuisines have become more regionalized.</a:t>
            </a:r>
            <a:endParaRPr lang="en-US"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81000"/>
            <a:ext cx="8229600" cy="5626291"/>
          </a:xfrm>
        </p:spPr>
        <p:txBody>
          <a:bodyPr>
            <a:normAutofit lnSpcReduction="10000"/>
          </a:bodyPr>
          <a:lstStyle/>
          <a:p>
            <a:r>
              <a:rPr lang="en-US" sz="3200" b="1" dirty="0" smtClean="0"/>
              <a:t>The alignment of ancient Chinese cities toward the cardinal directions (north, south, east, west) best illustrates the importance of which of the following factors in the shaping of these early cities?    </a:t>
            </a:r>
          </a:p>
          <a:p>
            <a:endParaRPr lang="en-US" dirty="0" smtClean="0">
              <a:solidFill>
                <a:schemeClr val="accent1">
                  <a:lumMod val="75000"/>
                </a:schemeClr>
              </a:solidFill>
            </a:endParaRPr>
          </a:p>
          <a:p>
            <a:r>
              <a:rPr lang="en-US" dirty="0" smtClean="0">
                <a:solidFill>
                  <a:schemeClr val="accent1">
                    <a:lumMod val="75000"/>
                  </a:schemeClr>
                </a:solidFill>
              </a:rPr>
              <a:t>  A.    Belief systems     </a:t>
            </a:r>
          </a:p>
          <a:p>
            <a:r>
              <a:rPr lang="en-US" dirty="0" smtClean="0"/>
              <a:t>B.    Topography     </a:t>
            </a:r>
          </a:p>
          <a:p>
            <a:r>
              <a:rPr lang="en-US" dirty="0" smtClean="0"/>
              <a:t>C.    Economics     </a:t>
            </a:r>
          </a:p>
          <a:p>
            <a:r>
              <a:rPr lang="en-US" dirty="0" smtClean="0"/>
              <a:t>D.    Gender     </a:t>
            </a:r>
          </a:p>
          <a:p>
            <a:r>
              <a:rPr lang="en-US" dirty="0" smtClean="0"/>
              <a:t>E.    Technology</a:t>
            </a:r>
            <a:endParaRPr lang="en-US"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57200"/>
            <a:ext cx="8229600" cy="5550091"/>
          </a:xfrm>
        </p:spPr>
        <p:txBody>
          <a:bodyPr/>
          <a:lstStyle/>
          <a:p>
            <a:r>
              <a:rPr lang="en-US" sz="3200" b="1" dirty="0" smtClean="0"/>
              <a:t>According to the theory of environmental determinism, which of the following areas would have the most productive settlements?  </a:t>
            </a:r>
          </a:p>
          <a:p>
            <a:endParaRPr lang="en-US" dirty="0" smtClean="0"/>
          </a:p>
          <a:p>
            <a:r>
              <a:rPr lang="en-US" dirty="0" smtClean="0"/>
              <a:t> A.    Tropical regions     </a:t>
            </a:r>
          </a:p>
          <a:p>
            <a:r>
              <a:rPr lang="en-US" dirty="0" smtClean="0">
                <a:solidFill>
                  <a:schemeClr val="accent1">
                    <a:lumMod val="75000"/>
                  </a:schemeClr>
                </a:solidFill>
              </a:rPr>
              <a:t>B.    Temperate regions     </a:t>
            </a:r>
          </a:p>
          <a:p>
            <a:r>
              <a:rPr lang="en-US" dirty="0" smtClean="0"/>
              <a:t>C.    Mountainous regions     </a:t>
            </a:r>
          </a:p>
          <a:p>
            <a:r>
              <a:rPr lang="en-US" dirty="0" smtClean="0"/>
              <a:t>D.    Arctic regions     </a:t>
            </a:r>
          </a:p>
          <a:p>
            <a:r>
              <a:rPr lang="en-US" dirty="0" smtClean="0"/>
              <a:t>E.    Arid regions</a:t>
            </a:r>
            <a:endParaRPr lang="en-US"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81000"/>
            <a:ext cx="8229600" cy="5626291"/>
          </a:xfrm>
        </p:spPr>
        <p:txBody>
          <a:bodyPr/>
          <a:lstStyle/>
          <a:p>
            <a:r>
              <a:rPr lang="en-US" sz="3200" b="1" dirty="0" smtClean="0"/>
              <a:t>Prior to 1850 the location of all major North American cities was related, chiefly, to the presence of      </a:t>
            </a:r>
          </a:p>
          <a:p>
            <a:endParaRPr lang="en-US" dirty="0" smtClean="0"/>
          </a:p>
          <a:p>
            <a:r>
              <a:rPr lang="en-US" dirty="0" smtClean="0"/>
              <a:t>A.    transcontinental highways     </a:t>
            </a:r>
          </a:p>
          <a:p>
            <a:r>
              <a:rPr lang="en-US" dirty="0" smtClean="0"/>
              <a:t>B.    defensive sites     </a:t>
            </a:r>
          </a:p>
          <a:p>
            <a:r>
              <a:rPr lang="en-US" dirty="0" smtClean="0"/>
              <a:t>C.    railroad junctions    </a:t>
            </a:r>
          </a:p>
          <a:p>
            <a:r>
              <a:rPr lang="en-US" dirty="0" smtClean="0">
                <a:solidFill>
                  <a:schemeClr val="accent1">
                    <a:lumMod val="75000"/>
                  </a:schemeClr>
                </a:solidFill>
              </a:rPr>
              <a:t> D.    navigable waterways     </a:t>
            </a:r>
          </a:p>
          <a:p>
            <a:r>
              <a:rPr lang="en-US" dirty="0" smtClean="0"/>
              <a:t>E.    water power</a:t>
            </a:r>
            <a:endParaRPr lang="en-US"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57200"/>
            <a:ext cx="8229600" cy="5550091"/>
          </a:xfrm>
        </p:spPr>
        <p:txBody>
          <a:bodyPr/>
          <a:lstStyle/>
          <a:p>
            <a:r>
              <a:rPr lang="en-US" dirty="0" smtClean="0"/>
              <a:t> </a:t>
            </a:r>
            <a:r>
              <a:rPr lang="en-US" sz="3200" b="1" dirty="0" smtClean="0"/>
              <a:t>Which of the following industries will most likely locate closest to its raw material sources?     </a:t>
            </a:r>
          </a:p>
          <a:p>
            <a:endParaRPr lang="en-US" dirty="0" smtClean="0"/>
          </a:p>
          <a:p>
            <a:r>
              <a:rPr lang="en-US" dirty="0" smtClean="0"/>
              <a:t>A.    Soft-drink bottling     </a:t>
            </a:r>
          </a:p>
          <a:p>
            <a:r>
              <a:rPr lang="en-US" dirty="0" smtClean="0"/>
              <a:t>B.    Brewing     </a:t>
            </a:r>
          </a:p>
          <a:p>
            <a:r>
              <a:rPr lang="en-US" dirty="0" smtClean="0">
                <a:solidFill>
                  <a:schemeClr val="accent1">
                    <a:lumMod val="75000"/>
                  </a:schemeClr>
                </a:solidFill>
              </a:rPr>
              <a:t>C.    Nickel smelting    </a:t>
            </a:r>
          </a:p>
          <a:p>
            <a:r>
              <a:rPr lang="en-US" dirty="0" smtClean="0"/>
              <a:t> D.    Baking     </a:t>
            </a:r>
          </a:p>
          <a:p>
            <a:r>
              <a:rPr lang="en-US" dirty="0" smtClean="0"/>
              <a:t>E.    Automobile assembly </a:t>
            </a:r>
            <a:endParaRPr lang="en-US"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57200"/>
            <a:ext cx="8229600" cy="5550091"/>
          </a:xfrm>
        </p:spPr>
        <p:txBody>
          <a:bodyPr/>
          <a:lstStyle/>
          <a:p>
            <a:r>
              <a:rPr lang="en-US" sz="3200" b="1" dirty="0" smtClean="0"/>
              <a:t>The shape of North Carolina’s Twelfth Congressional District, shown above, is most likely the result of      </a:t>
            </a:r>
          </a:p>
          <a:p>
            <a:endParaRPr lang="en-US" dirty="0" smtClean="0"/>
          </a:p>
          <a:p>
            <a:r>
              <a:rPr lang="en-US" dirty="0" smtClean="0"/>
              <a:t>A.    watershed boundaries    </a:t>
            </a:r>
          </a:p>
          <a:p>
            <a:r>
              <a:rPr lang="en-US" dirty="0" smtClean="0">
                <a:solidFill>
                  <a:schemeClr val="accent1">
                    <a:lumMod val="75000"/>
                  </a:schemeClr>
                </a:solidFill>
              </a:rPr>
              <a:t>B.    gerrymandering     </a:t>
            </a:r>
          </a:p>
          <a:p>
            <a:r>
              <a:rPr lang="en-US" dirty="0" smtClean="0"/>
              <a:t>C.    county boundaries     </a:t>
            </a:r>
          </a:p>
          <a:p>
            <a:r>
              <a:rPr lang="en-US" dirty="0" smtClean="0"/>
              <a:t>D.    decentralization     </a:t>
            </a:r>
          </a:p>
          <a:p>
            <a:r>
              <a:rPr lang="en-US" dirty="0" smtClean="0"/>
              <a:t>E.    amalgamation </a:t>
            </a:r>
            <a:endParaRPr lang="en-US"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304800"/>
            <a:ext cx="8229600" cy="5047536"/>
          </a:xfrm>
          <a:prstGeom prst="rect">
            <a:avLst/>
          </a:prstGeom>
        </p:spPr>
        <p:txBody>
          <a:bodyPr>
            <a:spAutoFit/>
          </a:bodyPr>
          <a:lstStyle/>
          <a:p>
            <a:r>
              <a:rPr lang="en-US" sz="3200" b="1" dirty="0" smtClean="0"/>
              <a:t> The tem Balkanization refers to the      </a:t>
            </a:r>
          </a:p>
          <a:p>
            <a:endParaRPr lang="en-US" dirty="0" smtClean="0"/>
          </a:p>
          <a:p>
            <a:r>
              <a:rPr lang="en-US" dirty="0" smtClean="0">
                <a:solidFill>
                  <a:schemeClr val="accent1">
                    <a:lumMod val="75000"/>
                  </a:schemeClr>
                </a:solidFill>
              </a:rPr>
              <a:t>A.    fragmentation of a region into smaller units   </a:t>
            </a:r>
          </a:p>
          <a:p>
            <a:r>
              <a:rPr lang="en-US" dirty="0" smtClean="0"/>
              <a:t> B.    introduction of an economic system of free enterprise     </a:t>
            </a:r>
          </a:p>
          <a:p>
            <a:r>
              <a:rPr lang="en-US" dirty="0" smtClean="0"/>
              <a:t>C.    spread of Slavic languages    </a:t>
            </a:r>
          </a:p>
          <a:p>
            <a:r>
              <a:rPr lang="en-US" dirty="0" smtClean="0"/>
              <a:t> D.    industrial growth in less-developed nations     </a:t>
            </a:r>
          </a:p>
          <a:p>
            <a:r>
              <a:rPr lang="en-US" dirty="0" smtClean="0"/>
              <a:t>E.    military and economic alliance of a group of countries </a:t>
            </a:r>
            <a:endParaRPr lang="en-US"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2"/>
          <p:cNvSpPr>
            <a:spLocks noGrp="1"/>
          </p:cNvSpPr>
          <p:nvPr>
            <p:ph idx="1"/>
          </p:nvPr>
        </p:nvSpPr>
        <p:spPr>
          <a:xfrm>
            <a:off x="457200" y="304800"/>
            <a:ext cx="8229600" cy="5702300"/>
          </a:xfrm>
        </p:spPr>
        <p:txBody>
          <a:bodyPr/>
          <a:lstStyle/>
          <a:p>
            <a:r>
              <a:rPr lang="en-US" sz="3200" b="1" dirty="0" smtClean="0"/>
              <a:t>Indonesia is an example of which of the following types of states?   </a:t>
            </a:r>
          </a:p>
          <a:p>
            <a:endParaRPr lang="en-US" dirty="0" smtClean="0"/>
          </a:p>
          <a:p>
            <a:r>
              <a:rPr lang="en-US" dirty="0" smtClean="0"/>
              <a:t> </a:t>
            </a:r>
          </a:p>
          <a:p>
            <a:r>
              <a:rPr lang="en-US" dirty="0" smtClean="0"/>
              <a:t>A.    </a:t>
            </a:r>
            <a:r>
              <a:rPr lang="en-US" dirty="0" err="1" smtClean="0"/>
              <a:t>Prorupted</a:t>
            </a:r>
            <a:r>
              <a:rPr lang="en-US" dirty="0" smtClean="0"/>
              <a:t>     </a:t>
            </a:r>
          </a:p>
          <a:p>
            <a:r>
              <a:rPr lang="en-US" dirty="0" smtClean="0"/>
              <a:t>B.    Perforated     </a:t>
            </a:r>
          </a:p>
          <a:p>
            <a:r>
              <a:rPr lang="en-US" dirty="0" smtClean="0"/>
              <a:t>C.    Compact     </a:t>
            </a:r>
          </a:p>
          <a:p>
            <a:r>
              <a:rPr lang="en-US" dirty="0" smtClean="0">
                <a:solidFill>
                  <a:schemeClr val="accent1">
                    <a:lumMod val="75000"/>
                  </a:schemeClr>
                </a:solidFill>
              </a:rPr>
              <a:t>D.    Fragmented      </a:t>
            </a:r>
          </a:p>
          <a:p>
            <a:r>
              <a:rPr lang="en-US" dirty="0" smtClean="0"/>
              <a:t>E.    Bifurcated </a:t>
            </a:r>
            <a:endParaRPr lang="en-US"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81000"/>
            <a:ext cx="8229600" cy="5626291"/>
          </a:xfrm>
        </p:spPr>
        <p:txBody>
          <a:bodyPr/>
          <a:lstStyle/>
          <a:p>
            <a:r>
              <a:rPr lang="en-US" sz="3200" b="1" dirty="0" smtClean="0"/>
              <a:t>Which of the following is true of popular culture?     </a:t>
            </a:r>
          </a:p>
          <a:p>
            <a:endParaRPr lang="en-US" dirty="0" smtClean="0"/>
          </a:p>
          <a:p>
            <a:r>
              <a:rPr lang="en-US" dirty="0" smtClean="0"/>
              <a:t>A.    It is practiced among a homogeneous group of people in the world.    </a:t>
            </a:r>
          </a:p>
          <a:p>
            <a:r>
              <a:rPr lang="en-US" dirty="0" smtClean="0"/>
              <a:t> B.    it is more static than folk culture.    </a:t>
            </a:r>
          </a:p>
          <a:p>
            <a:r>
              <a:rPr lang="en-US" dirty="0" smtClean="0"/>
              <a:t> </a:t>
            </a:r>
            <a:r>
              <a:rPr lang="en-US" dirty="0" smtClean="0">
                <a:solidFill>
                  <a:schemeClr val="accent1">
                    <a:lumMod val="75000"/>
                  </a:schemeClr>
                </a:solidFill>
              </a:rPr>
              <a:t>C.    It incorporates traits that diffuse quickly to a wide variety of places.     </a:t>
            </a:r>
          </a:p>
          <a:p>
            <a:r>
              <a:rPr lang="en-US" dirty="0" smtClean="0"/>
              <a:t>D.    It spreads primarily by relocation diffusion.    </a:t>
            </a:r>
          </a:p>
          <a:p>
            <a:r>
              <a:rPr lang="en-US" dirty="0" smtClean="0"/>
              <a:t> E.    It promotes regional diversity.</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57200"/>
            <a:ext cx="8229600" cy="5550091"/>
          </a:xfrm>
        </p:spPr>
        <p:txBody>
          <a:bodyPr/>
          <a:lstStyle/>
          <a:p>
            <a:r>
              <a:rPr lang="en-US" b="1" dirty="0" err="1" smtClean="0"/>
              <a:t>Rostow’s</a:t>
            </a:r>
            <a:r>
              <a:rPr lang="en-US" b="1" dirty="0" smtClean="0"/>
              <a:t> modernization model is concerned with which of the following concepts?   </a:t>
            </a:r>
          </a:p>
          <a:p>
            <a:endParaRPr lang="en-US" dirty="0" smtClean="0"/>
          </a:p>
          <a:p>
            <a:r>
              <a:rPr lang="en-US" dirty="0" smtClean="0"/>
              <a:t>  A.    Dependency    </a:t>
            </a:r>
          </a:p>
          <a:p>
            <a:r>
              <a:rPr lang="en-US" dirty="0" smtClean="0"/>
              <a:t> B.    Structuralism    </a:t>
            </a:r>
          </a:p>
          <a:p>
            <a:r>
              <a:rPr lang="en-US" dirty="0" smtClean="0"/>
              <a:t> C.    Core-periphery relations     </a:t>
            </a:r>
          </a:p>
          <a:p>
            <a:r>
              <a:rPr lang="en-US" dirty="0" smtClean="0"/>
              <a:t>D.    Economic development    </a:t>
            </a:r>
          </a:p>
          <a:p>
            <a:r>
              <a:rPr lang="en-US" dirty="0" smtClean="0"/>
              <a:t> E.    </a:t>
            </a:r>
            <a:r>
              <a:rPr lang="en-US" dirty="0" smtClean="0">
                <a:solidFill>
                  <a:schemeClr val="accent1">
                    <a:lumMod val="75000"/>
                  </a:schemeClr>
                </a:solidFill>
              </a:rPr>
              <a:t>Neocolonialism </a:t>
            </a:r>
            <a:endParaRPr lang="en-US" dirty="0">
              <a:solidFill>
                <a:schemeClr val="accent1">
                  <a:lumMod val="75000"/>
                </a:schemeClr>
              </a:solidFill>
            </a:endParaRP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81000"/>
            <a:ext cx="8229600" cy="5626291"/>
          </a:xfrm>
        </p:spPr>
        <p:txBody>
          <a:bodyPr/>
          <a:lstStyle/>
          <a:p>
            <a:r>
              <a:rPr lang="en-US" sz="3200" b="1" dirty="0" smtClean="0"/>
              <a:t>Which of the following is true of popular culture?     </a:t>
            </a:r>
          </a:p>
          <a:p>
            <a:endParaRPr lang="en-US" dirty="0" smtClean="0"/>
          </a:p>
          <a:p>
            <a:r>
              <a:rPr lang="en-US" dirty="0" smtClean="0"/>
              <a:t>A.    It is practiced among a homogeneous group of people in the world.     </a:t>
            </a:r>
          </a:p>
          <a:p>
            <a:r>
              <a:rPr lang="en-US" dirty="0" smtClean="0"/>
              <a:t>B.    it is more static than folk culture.     </a:t>
            </a:r>
          </a:p>
          <a:p>
            <a:r>
              <a:rPr lang="en-US" dirty="0" smtClean="0">
                <a:solidFill>
                  <a:schemeClr val="accent1">
                    <a:lumMod val="75000"/>
                  </a:schemeClr>
                </a:solidFill>
              </a:rPr>
              <a:t>C.    It incorporates traits that diffuse quickly to a wide variety of places.     </a:t>
            </a:r>
          </a:p>
          <a:p>
            <a:r>
              <a:rPr lang="en-US" dirty="0" smtClean="0"/>
              <a:t>D.    It spreads primarily by relocation diffusion.     </a:t>
            </a:r>
          </a:p>
          <a:p>
            <a:r>
              <a:rPr lang="en-US" dirty="0" smtClean="0"/>
              <a:t>E.    It promotes regional diversity</a:t>
            </a:r>
            <a:endParaRPr lang="en-US"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57200"/>
            <a:ext cx="8229600" cy="5550091"/>
          </a:xfrm>
        </p:spPr>
        <p:txBody>
          <a:bodyPr>
            <a:normAutofit fontScale="92500" lnSpcReduction="10000"/>
          </a:bodyPr>
          <a:lstStyle/>
          <a:p>
            <a:r>
              <a:rPr lang="en-US" sz="3500" b="1" dirty="0" smtClean="0"/>
              <a:t>Why are most South American population centers located at or near the coast?    </a:t>
            </a:r>
          </a:p>
          <a:p>
            <a:endParaRPr lang="en-US" dirty="0" smtClean="0"/>
          </a:p>
          <a:p>
            <a:r>
              <a:rPr lang="en-US" dirty="0" smtClean="0">
                <a:solidFill>
                  <a:schemeClr val="accent1">
                    <a:lumMod val="75000"/>
                  </a:schemeClr>
                </a:solidFill>
              </a:rPr>
              <a:t> A.    The colonial economies were export-oriented.    </a:t>
            </a:r>
          </a:p>
          <a:p>
            <a:r>
              <a:rPr lang="en-US" dirty="0" smtClean="0"/>
              <a:t> B.    The wars of independence damaged many inland cities.     </a:t>
            </a:r>
          </a:p>
          <a:p>
            <a:r>
              <a:rPr lang="en-US" dirty="0" smtClean="0"/>
              <a:t>C.    Few Amerindian population centers were located on the coast.    </a:t>
            </a:r>
          </a:p>
          <a:p>
            <a:r>
              <a:rPr lang="en-US" dirty="0" smtClean="0"/>
              <a:t> D.    Latin American armed forces have extensive plans for the defense of coastal sites.      </a:t>
            </a:r>
          </a:p>
          <a:p>
            <a:r>
              <a:rPr lang="en-US" dirty="0" smtClean="0"/>
              <a:t>E.    The climate is generally warmer on the coast and cooler in the highlands.</a:t>
            </a:r>
            <a:endParaRPr lang="en-US"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04800"/>
            <a:ext cx="8229600" cy="5702491"/>
          </a:xfrm>
        </p:spPr>
        <p:txBody>
          <a:bodyPr/>
          <a:lstStyle/>
          <a:p>
            <a:r>
              <a:rPr lang="en-US" dirty="0" smtClean="0"/>
              <a:t>.  </a:t>
            </a:r>
            <a:r>
              <a:rPr lang="en-US" sz="3200" b="1" dirty="0" smtClean="0"/>
              <a:t>Which of the following characteristics is currently shared by Switzerland, Canada, and New Zealand?    </a:t>
            </a:r>
          </a:p>
          <a:p>
            <a:endParaRPr lang="en-US" dirty="0" smtClean="0"/>
          </a:p>
          <a:p>
            <a:r>
              <a:rPr lang="en-US" dirty="0" smtClean="0">
                <a:solidFill>
                  <a:schemeClr val="accent1">
                    <a:lumMod val="75000"/>
                  </a:schemeClr>
                </a:solidFill>
              </a:rPr>
              <a:t> A.    Low population- growth rates     </a:t>
            </a:r>
          </a:p>
          <a:p>
            <a:r>
              <a:rPr lang="en-US" dirty="0" smtClean="0"/>
              <a:t>B.    Primate urban systems     </a:t>
            </a:r>
          </a:p>
          <a:p>
            <a:r>
              <a:rPr lang="en-US" dirty="0" smtClean="0"/>
              <a:t>C.    High infant-mortality rates     </a:t>
            </a:r>
          </a:p>
          <a:p>
            <a:r>
              <a:rPr lang="en-US" dirty="0" smtClean="0"/>
              <a:t>D.    Membership in the European Union (EU)     E.    More than ten percent of the population involved in sheep farming </a:t>
            </a:r>
            <a:endParaRPr lang="en-US"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33400"/>
            <a:ext cx="8229600" cy="5473891"/>
          </a:xfrm>
        </p:spPr>
        <p:txBody>
          <a:bodyPr/>
          <a:lstStyle/>
          <a:p>
            <a:r>
              <a:rPr lang="en-US" sz="3200" b="1" dirty="0" smtClean="0"/>
              <a:t>Which of the following countries consumes the most fossil fuels per capita?      </a:t>
            </a:r>
          </a:p>
          <a:p>
            <a:endParaRPr lang="en-US" dirty="0" smtClean="0"/>
          </a:p>
          <a:p>
            <a:endParaRPr lang="en-US" dirty="0" smtClean="0"/>
          </a:p>
          <a:p>
            <a:r>
              <a:rPr lang="en-US" dirty="0" smtClean="0"/>
              <a:t>A.    China     </a:t>
            </a:r>
          </a:p>
          <a:p>
            <a:r>
              <a:rPr lang="en-US" dirty="0" smtClean="0"/>
              <a:t>B.    India     </a:t>
            </a:r>
          </a:p>
          <a:p>
            <a:r>
              <a:rPr lang="en-US" dirty="0" smtClean="0"/>
              <a:t>C.    Japan     </a:t>
            </a:r>
          </a:p>
          <a:p>
            <a:r>
              <a:rPr lang="en-US" dirty="0" smtClean="0"/>
              <a:t>D.    England     </a:t>
            </a:r>
          </a:p>
          <a:p>
            <a:r>
              <a:rPr lang="en-US" dirty="0" smtClean="0">
                <a:solidFill>
                  <a:schemeClr val="accent1">
                    <a:lumMod val="75000"/>
                  </a:schemeClr>
                </a:solidFill>
              </a:rPr>
              <a:t>E.    United States</a:t>
            </a:r>
            <a:endParaRPr lang="en-US" dirty="0">
              <a:solidFill>
                <a:schemeClr val="accent1">
                  <a:lumMod val="75000"/>
                </a:schemeClr>
              </a:solidFill>
            </a:endParaRP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04800"/>
            <a:ext cx="8229600" cy="5702491"/>
          </a:xfrm>
        </p:spPr>
        <p:txBody>
          <a:bodyPr>
            <a:normAutofit lnSpcReduction="10000"/>
          </a:bodyPr>
          <a:lstStyle/>
          <a:p>
            <a:r>
              <a:rPr lang="en-US" sz="3200" b="1" dirty="0" smtClean="0"/>
              <a:t>Quaternary economic activities are those that</a:t>
            </a:r>
          </a:p>
          <a:p>
            <a:endParaRPr lang="en-US" dirty="0" smtClean="0"/>
          </a:p>
          <a:p>
            <a:pPr>
              <a:buNone/>
            </a:pPr>
            <a:r>
              <a:rPr lang="en-US" dirty="0" smtClean="0"/>
              <a:t>  A.    extract natural resources from the environment     </a:t>
            </a:r>
          </a:p>
          <a:p>
            <a:r>
              <a:rPr lang="en-US" dirty="0" smtClean="0"/>
              <a:t>B.    transform raw materials into finished products     </a:t>
            </a:r>
          </a:p>
          <a:p>
            <a:r>
              <a:rPr lang="en-US" dirty="0" smtClean="0">
                <a:solidFill>
                  <a:schemeClr val="accent1">
                    <a:lumMod val="75000"/>
                  </a:schemeClr>
                </a:solidFill>
              </a:rPr>
              <a:t>C.    involve the collection, processing, and manipulation of information     </a:t>
            </a:r>
          </a:p>
          <a:p>
            <a:r>
              <a:rPr lang="en-US" dirty="0" smtClean="0"/>
              <a:t>D.    involve the exchange of goods and the provision of services     </a:t>
            </a:r>
          </a:p>
          <a:p>
            <a:r>
              <a:rPr lang="en-US" dirty="0" smtClean="0"/>
              <a:t>E.    involve the production of fresh produce for urban market</a:t>
            </a:r>
            <a:endParaRPr lang="en-US"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81000"/>
            <a:ext cx="8229600" cy="5626291"/>
          </a:xfrm>
        </p:spPr>
        <p:txBody>
          <a:bodyPr>
            <a:normAutofit fontScale="85000" lnSpcReduction="20000"/>
          </a:bodyPr>
          <a:lstStyle/>
          <a:p>
            <a:r>
              <a:rPr lang="en-US" dirty="0" smtClean="0"/>
              <a:t> </a:t>
            </a:r>
            <a:r>
              <a:rPr lang="en-US" sz="3500" b="1" dirty="0" smtClean="0"/>
              <a:t>With respect to the North American Free Trade Agreement (NAFTA) between the United States, Canada, and Mexico, which of the following statements is </a:t>
            </a:r>
            <a:r>
              <a:rPr lang="en-US" sz="3500" b="1" i="1" dirty="0" smtClean="0"/>
              <a:t>NOT</a:t>
            </a:r>
            <a:r>
              <a:rPr lang="en-US" sz="3500" b="1" dirty="0" smtClean="0"/>
              <a:t> true?    </a:t>
            </a:r>
          </a:p>
          <a:p>
            <a:endParaRPr lang="en-US" dirty="0" smtClean="0"/>
          </a:p>
          <a:p>
            <a:r>
              <a:rPr lang="en-US" dirty="0" smtClean="0"/>
              <a:t> A.    It resulted in increased trade among member nations.     </a:t>
            </a:r>
          </a:p>
          <a:p>
            <a:r>
              <a:rPr lang="en-US" dirty="0" smtClean="0">
                <a:solidFill>
                  <a:schemeClr val="accent1">
                    <a:lumMod val="75000"/>
                  </a:schemeClr>
                </a:solidFill>
              </a:rPr>
              <a:t>B.    It outlines an eventual supranational governing body for North America.     </a:t>
            </a:r>
          </a:p>
          <a:p>
            <a:r>
              <a:rPr lang="en-US" dirty="0" smtClean="0"/>
              <a:t>C.    It led to a net trade deficit for the United States with Canada and Mexico.     </a:t>
            </a:r>
          </a:p>
          <a:p>
            <a:r>
              <a:rPr lang="en-US" dirty="0" smtClean="0"/>
              <a:t>D.    It facilitated the movement of tertiary-sector industries from the United States to Mexico.     </a:t>
            </a:r>
          </a:p>
          <a:p>
            <a:r>
              <a:rPr lang="en-US" dirty="0" smtClean="0"/>
              <a:t>E.    It eventually may include other Latin American countries. </a:t>
            </a:r>
            <a:endParaRPr lang="en-US"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04800"/>
            <a:ext cx="8229600" cy="5702491"/>
          </a:xfrm>
        </p:spPr>
        <p:txBody>
          <a:bodyPr/>
          <a:lstStyle/>
          <a:p>
            <a:r>
              <a:rPr lang="en-US" sz="3200" b="1" dirty="0" smtClean="0"/>
              <a:t>International company headquarters, significant global financial functions, and a polarized social structure are defining characteristics of    </a:t>
            </a:r>
          </a:p>
          <a:p>
            <a:endParaRPr lang="en-US" dirty="0" smtClean="0"/>
          </a:p>
          <a:p>
            <a:r>
              <a:rPr lang="en-US" dirty="0" smtClean="0"/>
              <a:t>A.    primate cities     </a:t>
            </a:r>
          </a:p>
          <a:p>
            <a:r>
              <a:rPr lang="en-US" dirty="0" smtClean="0"/>
              <a:t>B.    </a:t>
            </a:r>
            <a:r>
              <a:rPr lang="en-US" dirty="0" err="1" smtClean="0"/>
              <a:t>entrepots</a:t>
            </a:r>
            <a:r>
              <a:rPr lang="en-US" dirty="0" smtClean="0"/>
              <a:t>     </a:t>
            </a:r>
          </a:p>
          <a:p>
            <a:r>
              <a:rPr lang="en-US" dirty="0" smtClean="0"/>
              <a:t>C.    forward capitals     </a:t>
            </a:r>
          </a:p>
          <a:p>
            <a:r>
              <a:rPr lang="en-US" dirty="0" smtClean="0">
                <a:solidFill>
                  <a:schemeClr val="accent1">
                    <a:lumMod val="75000"/>
                  </a:schemeClr>
                </a:solidFill>
              </a:rPr>
              <a:t>D.    world cities     </a:t>
            </a:r>
          </a:p>
          <a:p>
            <a:r>
              <a:rPr lang="en-US" dirty="0" smtClean="0"/>
              <a:t>E.    edge cities</a:t>
            </a:r>
            <a:endParaRPr lang="en-US"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81000"/>
            <a:ext cx="8229600" cy="5626291"/>
          </a:xfrm>
        </p:spPr>
        <p:txBody>
          <a:bodyPr/>
          <a:lstStyle/>
          <a:p>
            <a:r>
              <a:rPr lang="en-US" sz="3200" b="1" dirty="0" smtClean="0"/>
              <a:t>Which of the following correctly lists the usual hierarchy of political-administrative units in order from the largest to the smallest?    </a:t>
            </a:r>
          </a:p>
          <a:p>
            <a:endParaRPr lang="en-US" dirty="0" smtClean="0"/>
          </a:p>
          <a:p>
            <a:r>
              <a:rPr lang="en-US" dirty="0" smtClean="0"/>
              <a:t> A.    Empire, county, province, nation-state     B.    Province, empire, nation-state, county     C.    Empire, nation-state, province, county     </a:t>
            </a:r>
            <a:r>
              <a:rPr lang="en-US" dirty="0" smtClean="0">
                <a:solidFill>
                  <a:schemeClr val="accent1">
                    <a:lumMod val="75000"/>
                  </a:schemeClr>
                </a:solidFill>
              </a:rPr>
              <a:t>D.    County, nation-state, province, empire     </a:t>
            </a:r>
            <a:r>
              <a:rPr lang="en-US" dirty="0" smtClean="0"/>
              <a:t>E.    Empire, nation-state, county, province</a:t>
            </a:r>
            <a:endParaRPr lang="en-US"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57200"/>
            <a:ext cx="8229600" cy="5550091"/>
          </a:xfrm>
        </p:spPr>
        <p:txBody>
          <a:bodyPr>
            <a:normAutofit fontScale="85000" lnSpcReduction="20000"/>
          </a:bodyPr>
          <a:lstStyle/>
          <a:p>
            <a:r>
              <a:rPr lang="en-US" sz="3800" b="1" dirty="0" smtClean="0"/>
              <a:t>If four languages have similar words for numbers and the names of fish, but different names for a certain disease, what might be concluded about the time at which the disease first diffused?    </a:t>
            </a:r>
          </a:p>
          <a:p>
            <a:r>
              <a:rPr lang="en-US" dirty="0" smtClean="0"/>
              <a:t> A.    The disease spread among a population that later divided and evolved into four languages.     </a:t>
            </a:r>
          </a:p>
          <a:p>
            <a:r>
              <a:rPr lang="en-US" dirty="0" smtClean="0">
                <a:solidFill>
                  <a:schemeClr val="accent1">
                    <a:lumMod val="75000"/>
                  </a:schemeClr>
                </a:solidFill>
              </a:rPr>
              <a:t>B.    The population divided and evolved into the four different languages, and the then disease spread.     </a:t>
            </a:r>
          </a:p>
          <a:p>
            <a:r>
              <a:rPr lang="en-US" dirty="0" smtClean="0"/>
              <a:t>C.    The disease spread to two different populations that later divided into two different languages.     </a:t>
            </a:r>
          </a:p>
          <a:p>
            <a:r>
              <a:rPr lang="en-US" dirty="0" smtClean="0"/>
              <a:t>D.    The disease and language spread to four different regions at the same time at the same rate.     E.    There can be no conclusions drawn about the initial diffusion of the disease based on language. </a:t>
            </a:r>
            <a:endParaRPr lang="en-US"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04800"/>
            <a:ext cx="8229600" cy="5702491"/>
          </a:xfrm>
        </p:spPr>
        <p:txBody>
          <a:bodyPr/>
          <a:lstStyle/>
          <a:p>
            <a:r>
              <a:rPr lang="en-US" sz="3200" b="1" dirty="0" smtClean="0"/>
              <a:t>All of the following twentieth-century migration streams were propelled by persecution or open conflict </a:t>
            </a:r>
            <a:r>
              <a:rPr lang="en-US" sz="3200" b="1" u="sng" dirty="0" smtClean="0"/>
              <a:t>EXCEPT </a:t>
            </a:r>
            <a:r>
              <a:rPr lang="en-US" sz="3200" b="1" dirty="0" smtClean="0"/>
              <a:t>  </a:t>
            </a:r>
          </a:p>
          <a:p>
            <a:r>
              <a:rPr lang="en-US" dirty="0" smtClean="0"/>
              <a:t> </a:t>
            </a:r>
          </a:p>
          <a:p>
            <a:r>
              <a:rPr lang="en-US" dirty="0" smtClean="0"/>
              <a:t> A.    Asians leaving Uganda    </a:t>
            </a:r>
          </a:p>
          <a:p>
            <a:r>
              <a:rPr lang="en-US" dirty="0" smtClean="0"/>
              <a:t> B.    </a:t>
            </a:r>
            <a:r>
              <a:rPr lang="en-US" dirty="0" err="1" smtClean="0"/>
              <a:t>Kosovars</a:t>
            </a:r>
            <a:r>
              <a:rPr lang="en-US" dirty="0" smtClean="0"/>
              <a:t> leaving Yugoslavia     </a:t>
            </a:r>
          </a:p>
          <a:p>
            <a:r>
              <a:rPr lang="en-US" dirty="0" smtClean="0"/>
              <a:t>C.    Tutsis leaving Rwanda     </a:t>
            </a:r>
          </a:p>
          <a:p>
            <a:r>
              <a:rPr lang="en-US" dirty="0" smtClean="0"/>
              <a:t>D.    Hindus leaving Pakistan     </a:t>
            </a:r>
          </a:p>
          <a:p>
            <a:r>
              <a:rPr lang="en-US" dirty="0" smtClean="0">
                <a:solidFill>
                  <a:schemeClr val="accent1">
                    <a:lumMod val="75000"/>
                  </a:schemeClr>
                </a:solidFill>
              </a:rPr>
              <a:t>E.    Mexicans leaving Mexico</a:t>
            </a:r>
            <a:endParaRPr lang="en-US" dirty="0">
              <a:solidFill>
                <a:schemeClr val="accent1">
                  <a:lumMod val="75000"/>
                </a:schemeClr>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81000"/>
            <a:ext cx="8229600" cy="5626291"/>
          </a:xfrm>
        </p:spPr>
        <p:txBody>
          <a:bodyPr/>
          <a:lstStyle/>
          <a:p>
            <a:r>
              <a:rPr lang="en-US" sz="2800" b="1" dirty="0" smtClean="0"/>
              <a:t>Which of the following areas has the greatest linguistic fragmentation?     </a:t>
            </a:r>
          </a:p>
          <a:p>
            <a:endParaRPr lang="en-US" dirty="0" smtClean="0"/>
          </a:p>
          <a:p>
            <a:r>
              <a:rPr lang="en-US" dirty="0" smtClean="0"/>
              <a:t>A.    Korea    </a:t>
            </a:r>
          </a:p>
          <a:p>
            <a:r>
              <a:rPr lang="en-US" dirty="0" smtClean="0"/>
              <a:t> B.    Scandinavia    </a:t>
            </a:r>
          </a:p>
          <a:p>
            <a:r>
              <a:rPr lang="en-US" dirty="0" smtClean="0"/>
              <a:t> C.   </a:t>
            </a:r>
            <a:r>
              <a:rPr lang="en-US" dirty="0" smtClean="0">
                <a:solidFill>
                  <a:schemeClr val="accent1">
                    <a:lumMod val="75000"/>
                  </a:schemeClr>
                </a:solidFill>
              </a:rPr>
              <a:t> Caucasus    </a:t>
            </a:r>
          </a:p>
          <a:p>
            <a:r>
              <a:rPr lang="en-US" dirty="0" smtClean="0"/>
              <a:t> D.    Argentina    </a:t>
            </a:r>
          </a:p>
          <a:p>
            <a:r>
              <a:rPr lang="en-US" dirty="0" smtClean="0"/>
              <a:t> E.    Quebec </a:t>
            </a:r>
            <a:endParaRPr lang="en-US" dirty="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81000"/>
            <a:ext cx="8229600" cy="5626291"/>
          </a:xfrm>
        </p:spPr>
        <p:txBody>
          <a:bodyPr/>
          <a:lstStyle/>
          <a:p>
            <a:r>
              <a:rPr lang="en-US" sz="3200" b="1" dirty="0" smtClean="0"/>
              <a:t>Traditionally, the Ganges Valley and the Nile Valley have had comparatively high population densities because of their     </a:t>
            </a:r>
          </a:p>
          <a:p>
            <a:endParaRPr lang="en-US" dirty="0" smtClean="0"/>
          </a:p>
          <a:p>
            <a:r>
              <a:rPr lang="en-US" dirty="0" smtClean="0"/>
              <a:t> A.    tropical climate    </a:t>
            </a:r>
          </a:p>
          <a:p>
            <a:r>
              <a:rPr lang="en-US" dirty="0" smtClean="0"/>
              <a:t> B.    heavy industrialization     </a:t>
            </a:r>
          </a:p>
          <a:p>
            <a:r>
              <a:rPr lang="en-US" dirty="0" smtClean="0"/>
              <a:t>C.    in-migration from neighboring arid areas     </a:t>
            </a:r>
            <a:r>
              <a:rPr lang="en-US" dirty="0" smtClean="0">
                <a:solidFill>
                  <a:schemeClr val="accent1">
                    <a:lumMod val="75000"/>
                  </a:schemeClr>
                </a:solidFill>
              </a:rPr>
              <a:t>D.    intensive agriculture based on irrigation     </a:t>
            </a:r>
            <a:r>
              <a:rPr lang="en-US" dirty="0" smtClean="0"/>
              <a:t>E.    designation as sacred sites</a:t>
            </a:r>
            <a:endParaRPr lang="en-US" dirty="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81000"/>
            <a:ext cx="8229600" cy="5626291"/>
          </a:xfrm>
        </p:spPr>
        <p:txBody>
          <a:bodyPr/>
          <a:lstStyle/>
          <a:p>
            <a:r>
              <a:rPr lang="en-US" sz="3200" b="1" dirty="0" smtClean="0"/>
              <a:t>In the </a:t>
            </a:r>
            <a:r>
              <a:rPr lang="en-US" sz="3200" b="1" u="sng" dirty="0" smtClean="0"/>
              <a:t>early twenty-first century</a:t>
            </a:r>
            <a:r>
              <a:rPr lang="en-US" sz="3200" b="1" dirty="0" smtClean="0"/>
              <a:t>, the largest number of refugees is located on which of the following continents?    </a:t>
            </a:r>
            <a:r>
              <a:rPr lang="en-US" dirty="0" smtClean="0"/>
              <a:t>  </a:t>
            </a:r>
          </a:p>
          <a:p>
            <a:endParaRPr lang="en-US" dirty="0" smtClean="0"/>
          </a:p>
          <a:p>
            <a:endParaRPr lang="en-US" dirty="0" smtClean="0"/>
          </a:p>
          <a:p>
            <a:r>
              <a:rPr lang="en-US" dirty="0" smtClean="0">
                <a:solidFill>
                  <a:schemeClr val="accent1">
                    <a:lumMod val="75000"/>
                  </a:schemeClr>
                </a:solidFill>
              </a:rPr>
              <a:t>A.    Africa     </a:t>
            </a:r>
          </a:p>
          <a:p>
            <a:pPr marL="624078" indent="-514350">
              <a:buNone/>
            </a:pPr>
            <a:r>
              <a:rPr lang="en-US" dirty="0" smtClean="0"/>
              <a:t> B.    Australia     </a:t>
            </a:r>
          </a:p>
          <a:p>
            <a:pPr marL="624078" indent="-514350">
              <a:buNone/>
            </a:pPr>
            <a:r>
              <a:rPr lang="en-US" dirty="0" smtClean="0"/>
              <a:t>C.     Europe   </a:t>
            </a:r>
          </a:p>
          <a:p>
            <a:pPr marL="624078" indent="-514350">
              <a:buNone/>
            </a:pPr>
            <a:r>
              <a:rPr lang="en-US" dirty="0" smtClean="0"/>
              <a:t>D.    North America     </a:t>
            </a:r>
          </a:p>
          <a:p>
            <a:pPr marL="624078" indent="-514350">
              <a:buNone/>
            </a:pPr>
            <a:r>
              <a:rPr lang="en-US" dirty="0" smtClean="0"/>
              <a:t>E.    South America</a:t>
            </a:r>
            <a:endParaRPr lang="en-US" dirty="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81000"/>
            <a:ext cx="8229600" cy="5626291"/>
          </a:xfrm>
        </p:spPr>
        <p:txBody>
          <a:bodyPr/>
          <a:lstStyle/>
          <a:p>
            <a:r>
              <a:rPr lang="en-US" sz="3200" b="1" dirty="0" smtClean="0"/>
              <a:t>The literacy rate of any country correlates most closely with which of the following? </a:t>
            </a:r>
          </a:p>
          <a:p>
            <a:endParaRPr lang="en-US" dirty="0" smtClean="0"/>
          </a:p>
          <a:p>
            <a:r>
              <a:rPr lang="en-US" dirty="0" smtClean="0">
                <a:solidFill>
                  <a:schemeClr val="accent1">
                    <a:lumMod val="75000"/>
                  </a:schemeClr>
                </a:solidFill>
              </a:rPr>
              <a:t> A.    Per capita income     </a:t>
            </a:r>
          </a:p>
          <a:p>
            <a:r>
              <a:rPr lang="en-US" dirty="0" smtClean="0"/>
              <a:t>B.    Annual precipitation rates     </a:t>
            </a:r>
          </a:p>
          <a:p>
            <a:r>
              <a:rPr lang="en-US" dirty="0" smtClean="0"/>
              <a:t>C.    Petroleum production     </a:t>
            </a:r>
          </a:p>
          <a:p>
            <a:r>
              <a:rPr lang="en-US" dirty="0" smtClean="0"/>
              <a:t> D.    General level of intelligence     </a:t>
            </a:r>
          </a:p>
          <a:p>
            <a:r>
              <a:rPr lang="en-US" dirty="0" smtClean="0"/>
              <a:t>E.    Population density</a:t>
            </a:r>
            <a:endParaRPr lang="en-US" dirty="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57200"/>
            <a:ext cx="8229600" cy="5550091"/>
          </a:xfrm>
        </p:spPr>
        <p:txBody>
          <a:bodyPr/>
          <a:lstStyle/>
          <a:p>
            <a:r>
              <a:rPr lang="en-US" sz="3200" b="1" dirty="0" smtClean="0"/>
              <a:t>The literacy rate of any country correlates most closely with which of the following?     </a:t>
            </a:r>
          </a:p>
          <a:p>
            <a:endParaRPr lang="en-US" dirty="0" smtClean="0"/>
          </a:p>
          <a:p>
            <a:r>
              <a:rPr lang="en-US" dirty="0" smtClean="0">
                <a:solidFill>
                  <a:schemeClr val="accent1">
                    <a:lumMod val="75000"/>
                  </a:schemeClr>
                </a:solidFill>
              </a:rPr>
              <a:t>A.    Per capita income    </a:t>
            </a:r>
          </a:p>
          <a:p>
            <a:r>
              <a:rPr lang="en-US" dirty="0" smtClean="0"/>
              <a:t>B.    Annual precipitation rates     </a:t>
            </a:r>
          </a:p>
          <a:p>
            <a:r>
              <a:rPr lang="en-US" dirty="0" smtClean="0"/>
              <a:t>C.    Petroleum production     </a:t>
            </a:r>
          </a:p>
          <a:p>
            <a:r>
              <a:rPr lang="en-US" dirty="0" smtClean="0"/>
              <a:t> D.    General level of intelligence      </a:t>
            </a:r>
          </a:p>
          <a:p>
            <a:r>
              <a:rPr lang="en-US" dirty="0" smtClean="0"/>
              <a:t>E.    Population density </a:t>
            </a:r>
            <a:endParaRPr lang="en-US" dirty="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04800"/>
            <a:ext cx="8229600" cy="5702491"/>
          </a:xfrm>
        </p:spPr>
        <p:txBody>
          <a:bodyPr/>
          <a:lstStyle/>
          <a:p>
            <a:r>
              <a:rPr lang="en-US" sz="3200" b="1" dirty="0" smtClean="0"/>
              <a:t>In which of the following areas was </a:t>
            </a:r>
            <a:r>
              <a:rPr lang="en-US" sz="3200" b="1" u="sng" dirty="0" smtClean="0"/>
              <a:t>wheat </a:t>
            </a:r>
            <a:r>
              <a:rPr lang="en-US" sz="3200" b="1" dirty="0" smtClean="0"/>
              <a:t>most probably domesticated earliest?    </a:t>
            </a:r>
          </a:p>
          <a:p>
            <a:endParaRPr lang="en-US" dirty="0" smtClean="0"/>
          </a:p>
          <a:p>
            <a:r>
              <a:rPr lang="en-US" dirty="0" smtClean="0"/>
              <a:t>  A.    Southern Italy     </a:t>
            </a:r>
          </a:p>
          <a:p>
            <a:r>
              <a:rPr lang="en-US" dirty="0" smtClean="0"/>
              <a:t> B.    Northern Libya      </a:t>
            </a:r>
          </a:p>
          <a:p>
            <a:r>
              <a:rPr lang="en-US" dirty="0" smtClean="0"/>
              <a:t>C.    The plateau of central Mexico     </a:t>
            </a:r>
          </a:p>
          <a:p>
            <a:r>
              <a:rPr lang="en-US" dirty="0" smtClean="0"/>
              <a:t> D.    Eastern China      </a:t>
            </a:r>
          </a:p>
          <a:p>
            <a:r>
              <a:rPr lang="en-US" dirty="0" smtClean="0">
                <a:solidFill>
                  <a:schemeClr val="accent1">
                    <a:lumMod val="75000"/>
                  </a:schemeClr>
                </a:solidFill>
              </a:rPr>
              <a:t>E.    Southeastern Turkey</a:t>
            </a:r>
            <a:endParaRPr lang="en-US" dirty="0">
              <a:solidFill>
                <a:schemeClr val="accent1">
                  <a:lumMod val="75000"/>
                </a:schemeClr>
              </a:solidFill>
            </a:endParaRP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04800"/>
            <a:ext cx="8229600" cy="5702491"/>
          </a:xfrm>
        </p:spPr>
        <p:txBody>
          <a:bodyPr/>
          <a:lstStyle/>
          <a:p>
            <a:r>
              <a:rPr lang="en-US" sz="3200" b="1" dirty="0" smtClean="0"/>
              <a:t> In the United States, the largest concentrations of </a:t>
            </a:r>
            <a:r>
              <a:rPr lang="en-US" sz="3200" b="1" u="sng" dirty="0" smtClean="0"/>
              <a:t>Amish </a:t>
            </a:r>
            <a:r>
              <a:rPr lang="en-US" sz="3200" b="1" dirty="0" smtClean="0"/>
              <a:t>are found in       </a:t>
            </a:r>
          </a:p>
          <a:p>
            <a:endParaRPr lang="en-US" dirty="0" smtClean="0"/>
          </a:p>
          <a:p>
            <a:pPr>
              <a:buNone/>
            </a:pPr>
            <a:r>
              <a:rPr lang="en-US" dirty="0" smtClean="0"/>
              <a:t>A.    Rhode Island, New York, and West Virginia       </a:t>
            </a:r>
          </a:p>
          <a:p>
            <a:pPr marL="624078" indent="-514350">
              <a:buNone/>
            </a:pPr>
            <a:r>
              <a:rPr lang="en-US" dirty="0" smtClean="0"/>
              <a:t>B.        Tennessee, Arkansas, and Kentucky     </a:t>
            </a:r>
          </a:p>
          <a:p>
            <a:pPr marL="624078" indent="-514350">
              <a:buNone/>
            </a:pPr>
            <a:r>
              <a:rPr lang="en-US" dirty="0" smtClean="0"/>
              <a:t>C.    Minnesota, Michigan, and Illinois      </a:t>
            </a:r>
          </a:p>
          <a:p>
            <a:pPr marL="624078" indent="-514350">
              <a:buNone/>
            </a:pPr>
            <a:r>
              <a:rPr lang="en-US" dirty="0" smtClean="0">
                <a:solidFill>
                  <a:schemeClr val="accent1">
                    <a:lumMod val="75000"/>
                  </a:schemeClr>
                </a:solidFill>
              </a:rPr>
              <a:t>D.    Pennsylvania, Ohio, and Indiana      </a:t>
            </a:r>
          </a:p>
          <a:p>
            <a:pPr marL="624078" indent="-514350">
              <a:buNone/>
            </a:pPr>
            <a:r>
              <a:rPr lang="en-US" dirty="0" smtClean="0"/>
              <a:t>E.    Utah, Arizona, and Nevada </a:t>
            </a:r>
            <a:endParaRPr lang="en-US" dirty="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81000"/>
            <a:ext cx="8229600" cy="5626291"/>
          </a:xfrm>
        </p:spPr>
        <p:txBody>
          <a:bodyPr/>
          <a:lstStyle/>
          <a:p>
            <a:r>
              <a:rPr lang="en-US" sz="3200" b="1" dirty="0" smtClean="0"/>
              <a:t>Dramatic increases in global grain production since 1950 have been made possible by      </a:t>
            </a:r>
          </a:p>
          <a:p>
            <a:endParaRPr lang="en-US" dirty="0" smtClean="0"/>
          </a:p>
          <a:p>
            <a:r>
              <a:rPr lang="en-US" dirty="0" smtClean="0"/>
              <a:t>A.    substantial increases in the amount of land under cultivation      </a:t>
            </a:r>
          </a:p>
          <a:p>
            <a:r>
              <a:rPr lang="en-US" dirty="0" smtClean="0"/>
              <a:t>B.    global warming      </a:t>
            </a:r>
          </a:p>
          <a:p>
            <a:r>
              <a:rPr lang="en-US" dirty="0" smtClean="0"/>
              <a:t>C.    an increase in the urban workforce      </a:t>
            </a:r>
          </a:p>
          <a:p>
            <a:r>
              <a:rPr lang="en-US" dirty="0" smtClean="0"/>
              <a:t>D.    an increase in the agricultural workforce      </a:t>
            </a:r>
            <a:r>
              <a:rPr lang="en-US" dirty="0" smtClean="0">
                <a:solidFill>
                  <a:schemeClr val="accent1">
                    <a:lumMod val="75000"/>
                  </a:schemeClr>
                </a:solidFill>
              </a:rPr>
              <a:t>E.    an increase in the use of energy and technology </a:t>
            </a:r>
            <a:endParaRPr lang="en-US" dirty="0">
              <a:solidFill>
                <a:schemeClr val="accent1">
                  <a:lumMod val="75000"/>
                </a:schemeClr>
              </a:solidFill>
            </a:endParaRP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04800"/>
            <a:ext cx="8229600" cy="5702491"/>
          </a:xfrm>
        </p:spPr>
        <p:txBody>
          <a:bodyPr>
            <a:normAutofit fontScale="92500" lnSpcReduction="10000"/>
          </a:bodyPr>
          <a:lstStyle/>
          <a:p>
            <a:r>
              <a:rPr lang="en-US" sz="3200" b="1" dirty="0" smtClean="0"/>
              <a:t>The map above represents what kind of projection?   </a:t>
            </a:r>
          </a:p>
          <a:p>
            <a:endParaRPr lang="en-US" dirty="0" smtClean="0"/>
          </a:p>
          <a:p>
            <a:r>
              <a:rPr lang="en-US" dirty="0" smtClean="0"/>
              <a:t>  </a:t>
            </a:r>
          </a:p>
          <a:p>
            <a:r>
              <a:rPr lang="en-US" dirty="0" smtClean="0"/>
              <a:t> </a:t>
            </a:r>
            <a:r>
              <a:rPr lang="en-US" dirty="0" smtClean="0">
                <a:solidFill>
                  <a:schemeClr val="accent1">
                    <a:lumMod val="75000"/>
                  </a:schemeClr>
                </a:solidFill>
              </a:rPr>
              <a:t>A.    A Mercator projection with distorted land areas      </a:t>
            </a:r>
          </a:p>
          <a:p>
            <a:r>
              <a:rPr lang="en-US" dirty="0" smtClean="0"/>
              <a:t>B.    A planar projection with diverging lines at the poles     </a:t>
            </a:r>
          </a:p>
          <a:p>
            <a:r>
              <a:rPr lang="en-US" dirty="0" smtClean="0"/>
              <a:t> C.    A </a:t>
            </a:r>
            <a:r>
              <a:rPr lang="en-US" dirty="0" err="1" smtClean="0"/>
              <a:t>homolosine</a:t>
            </a:r>
            <a:r>
              <a:rPr lang="en-US" dirty="0" smtClean="0"/>
              <a:t> projection with continuity of landmasses      </a:t>
            </a:r>
          </a:p>
          <a:p>
            <a:r>
              <a:rPr lang="en-US" dirty="0" smtClean="0"/>
              <a:t>D.    A Robinson projection with distortions at the equator     </a:t>
            </a:r>
          </a:p>
          <a:p>
            <a:r>
              <a:rPr lang="en-US" dirty="0" smtClean="0"/>
              <a:t> E.    A gnomonic projection with distortions of bodies of </a:t>
            </a:r>
            <a:r>
              <a:rPr lang="en-US" dirty="0" err="1" smtClean="0"/>
              <a:t>wate</a:t>
            </a:r>
            <a:endParaRPr lang="en-US" dirty="0"/>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57200"/>
            <a:ext cx="8229600" cy="5550091"/>
          </a:xfrm>
        </p:spPr>
        <p:txBody>
          <a:bodyPr/>
          <a:lstStyle/>
          <a:p>
            <a:r>
              <a:rPr lang="en-US" sz="3200" b="1" dirty="0" smtClean="0"/>
              <a:t>Production of agricultural products destined primarily for direct consumption by the producer rather that for  market is called  </a:t>
            </a:r>
          </a:p>
          <a:p>
            <a:endParaRPr lang="en-US" dirty="0" smtClean="0"/>
          </a:p>
          <a:p>
            <a:r>
              <a:rPr lang="en-US" dirty="0" smtClean="0"/>
              <a:t> A.    plantation farming      </a:t>
            </a:r>
          </a:p>
          <a:p>
            <a:r>
              <a:rPr lang="en-US" dirty="0" smtClean="0"/>
              <a:t> B.    hunting and gathering       </a:t>
            </a:r>
          </a:p>
          <a:p>
            <a:r>
              <a:rPr lang="en-US" dirty="0" smtClean="0">
                <a:solidFill>
                  <a:schemeClr val="accent1">
                    <a:lumMod val="75000"/>
                  </a:schemeClr>
                </a:solidFill>
              </a:rPr>
              <a:t>C.    subsistence agriculture       </a:t>
            </a:r>
          </a:p>
          <a:p>
            <a:r>
              <a:rPr lang="en-US" dirty="0" smtClean="0"/>
              <a:t>D.    sedentary cultivation       </a:t>
            </a:r>
          </a:p>
          <a:p>
            <a:r>
              <a:rPr lang="en-US" dirty="0" smtClean="0"/>
              <a:t>E.    shifting-field agriculture </a:t>
            </a:r>
            <a:endParaRPr lang="en-US" dirty="0"/>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81000"/>
            <a:ext cx="8229600" cy="5626291"/>
          </a:xfrm>
        </p:spPr>
        <p:txBody>
          <a:bodyPr/>
          <a:lstStyle/>
          <a:p>
            <a:r>
              <a:rPr lang="en-US" sz="3200" b="1" dirty="0" smtClean="0"/>
              <a:t>Which of the following profiles characterizes the population group that is the most likely to migrate? </a:t>
            </a:r>
          </a:p>
          <a:p>
            <a:endParaRPr lang="en-US" dirty="0" smtClean="0"/>
          </a:p>
          <a:p>
            <a:r>
              <a:rPr lang="en-US" dirty="0" smtClean="0"/>
              <a:t>A. Married, twenty-five years old </a:t>
            </a:r>
          </a:p>
          <a:p>
            <a:r>
              <a:rPr lang="en-US" dirty="0" smtClean="0">
                <a:solidFill>
                  <a:schemeClr val="accent1">
                    <a:lumMod val="75000"/>
                  </a:schemeClr>
                </a:solidFill>
              </a:rPr>
              <a:t>B. Single, twenty-five years old </a:t>
            </a:r>
          </a:p>
          <a:p>
            <a:r>
              <a:rPr lang="en-US" dirty="0" smtClean="0"/>
              <a:t>C. Married, fifty years old </a:t>
            </a:r>
          </a:p>
          <a:p>
            <a:r>
              <a:rPr lang="en-US" dirty="0" smtClean="0"/>
              <a:t>D. Single, fifty years old </a:t>
            </a:r>
          </a:p>
          <a:p>
            <a:r>
              <a:rPr lang="en-US" dirty="0" smtClean="0"/>
              <a:t>E. Married, sixty-five years old </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04800"/>
            <a:ext cx="8229600" cy="5702491"/>
          </a:xfrm>
        </p:spPr>
        <p:txBody>
          <a:bodyPr>
            <a:normAutofit fontScale="92500" lnSpcReduction="20000"/>
          </a:bodyPr>
          <a:lstStyle/>
          <a:p>
            <a:r>
              <a:rPr lang="en-US" b="1" dirty="0" smtClean="0"/>
              <a:t>Why is the traditional classification of agriculture as a primary economic activity a problem when considering the geography of agriculture?  </a:t>
            </a:r>
          </a:p>
          <a:p>
            <a:r>
              <a:rPr lang="en-US" b="1" dirty="0" smtClean="0"/>
              <a:t>   </a:t>
            </a:r>
          </a:p>
          <a:p>
            <a:r>
              <a:rPr lang="en-US" dirty="0" smtClean="0"/>
              <a:t>A.    </a:t>
            </a:r>
            <a:r>
              <a:rPr lang="en-US" dirty="0" smtClean="0">
                <a:solidFill>
                  <a:schemeClr val="accent1">
                    <a:lumMod val="75000"/>
                  </a:schemeClr>
                </a:solidFill>
              </a:rPr>
              <a:t>Modern farmers are engaged in production, research, marketing, and some manufacturing of their  products. </a:t>
            </a:r>
          </a:p>
          <a:p>
            <a:r>
              <a:rPr lang="en-US" dirty="0" smtClean="0"/>
              <a:t>B.    Agricultural employment is such a small fraction of the labor force in the industrialized countries that agriculture can no longer be thought of as a primary economic activity. </a:t>
            </a:r>
          </a:p>
          <a:p>
            <a:r>
              <a:rPr lang="en-US" dirty="0" smtClean="0"/>
              <a:t>C.    Unlike mining, forestry, and other primary activities, agriculture has not been affected by           industrialization.    </a:t>
            </a:r>
          </a:p>
          <a:p>
            <a:r>
              <a:rPr lang="en-US" dirty="0" smtClean="0"/>
              <a:t> D.    Traditional patterns of farming are disappearing.     </a:t>
            </a:r>
          </a:p>
          <a:p>
            <a:r>
              <a:rPr lang="en-US" dirty="0" smtClean="0"/>
              <a:t>E.    Modern farmers use machinery.</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81000"/>
            <a:ext cx="8229600" cy="5626291"/>
          </a:xfrm>
        </p:spPr>
        <p:txBody>
          <a:bodyPr/>
          <a:lstStyle/>
          <a:p>
            <a:r>
              <a:rPr lang="en-US" sz="3200" b="1" dirty="0" smtClean="0"/>
              <a:t> Of the following, which is the best example of a footloose industry?   </a:t>
            </a:r>
            <a:r>
              <a:rPr lang="en-US" dirty="0" smtClean="0"/>
              <a:t>  </a:t>
            </a:r>
          </a:p>
          <a:p>
            <a:endParaRPr lang="en-US" dirty="0" smtClean="0"/>
          </a:p>
          <a:p>
            <a:r>
              <a:rPr lang="en-US" dirty="0" smtClean="0"/>
              <a:t> A.    Wine making     </a:t>
            </a:r>
          </a:p>
          <a:p>
            <a:r>
              <a:rPr lang="en-US" dirty="0" smtClean="0"/>
              <a:t>B.    Steel     </a:t>
            </a:r>
          </a:p>
          <a:p>
            <a:r>
              <a:rPr lang="en-US" dirty="0" smtClean="0"/>
              <a:t>C.    Furniture    </a:t>
            </a:r>
          </a:p>
          <a:p>
            <a:r>
              <a:rPr lang="en-US" dirty="0" smtClean="0"/>
              <a:t> D.    </a:t>
            </a:r>
            <a:r>
              <a:rPr lang="en-US" dirty="0" smtClean="0">
                <a:solidFill>
                  <a:schemeClr val="accent1">
                    <a:lumMod val="75000"/>
                  </a:schemeClr>
                </a:solidFill>
              </a:rPr>
              <a:t>Computer chip    </a:t>
            </a:r>
          </a:p>
          <a:p>
            <a:r>
              <a:rPr lang="en-US" dirty="0" smtClean="0"/>
              <a:t> E.    Tuna canning</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318</TotalTime>
  <Words>3984</Words>
  <Application>Microsoft Office PowerPoint</Application>
  <PresentationFormat>On-screen Show (4:3)</PresentationFormat>
  <Paragraphs>548</Paragraphs>
  <Slides>79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79</vt:i4>
      </vt:variant>
    </vt:vector>
  </HeadingPairs>
  <TitlesOfParts>
    <vt:vector size="84" baseType="lpstr">
      <vt:lpstr>Lucida Sans Unicode</vt:lpstr>
      <vt:lpstr>Verdana</vt:lpstr>
      <vt:lpstr>Wingdings 2</vt:lpstr>
      <vt:lpstr>Wingdings 3</vt:lpstr>
      <vt:lpstr>Concourse</vt:lpstr>
      <vt:lpstr>AP Human Geography  </vt:lpstr>
      <vt:lpstr>SEM I</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 Human Geography</dc:title>
  <dc:creator>DRAGON</dc:creator>
  <cp:lastModifiedBy>Annette Parker</cp:lastModifiedBy>
  <cp:revision>102</cp:revision>
  <dcterms:created xsi:type="dcterms:W3CDTF">2015-12-13T18:59:25Z</dcterms:created>
  <dcterms:modified xsi:type="dcterms:W3CDTF">2015-12-16T16:40:48Z</dcterms:modified>
</cp:coreProperties>
</file>