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61"/>
  </p:notesMasterIdLst>
  <p:sldIdLst>
    <p:sldId id="344" r:id="rId2"/>
    <p:sldId id="257" r:id="rId3"/>
    <p:sldId id="349" r:id="rId4"/>
    <p:sldId id="350" r:id="rId5"/>
    <p:sldId id="351" r:id="rId6"/>
    <p:sldId id="352" r:id="rId7"/>
    <p:sldId id="295" r:id="rId8"/>
    <p:sldId id="348" r:id="rId9"/>
    <p:sldId id="258" r:id="rId10"/>
    <p:sldId id="353" r:id="rId11"/>
    <p:sldId id="307" r:id="rId12"/>
    <p:sldId id="308" r:id="rId13"/>
    <p:sldId id="296" r:id="rId14"/>
    <p:sldId id="302" r:id="rId15"/>
    <p:sldId id="303" r:id="rId16"/>
    <p:sldId id="346" r:id="rId17"/>
    <p:sldId id="345" r:id="rId18"/>
    <p:sldId id="354" r:id="rId19"/>
    <p:sldId id="310" r:id="rId20"/>
    <p:sldId id="363" r:id="rId21"/>
    <p:sldId id="297" r:id="rId22"/>
    <p:sldId id="299" r:id="rId23"/>
    <p:sldId id="301" r:id="rId24"/>
    <p:sldId id="304" r:id="rId25"/>
    <p:sldId id="305" r:id="rId26"/>
    <p:sldId id="306" r:id="rId27"/>
    <p:sldId id="300" r:id="rId28"/>
    <p:sldId id="317" r:id="rId29"/>
    <p:sldId id="311" r:id="rId30"/>
    <p:sldId id="312" r:id="rId31"/>
    <p:sldId id="336" r:id="rId32"/>
    <p:sldId id="337" r:id="rId33"/>
    <p:sldId id="355" r:id="rId34"/>
    <p:sldId id="339" r:id="rId35"/>
    <p:sldId id="340" r:id="rId36"/>
    <p:sldId id="356" r:id="rId37"/>
    <p:sldId id="357" r:id="rId38"/>
    <p:sldId id="260" r:id="rId39"/>
    <p:sldId id="313" r:id="rId40"/>
    <p:sldId id="358" r:id="rId41"/>
    <p:sldId id="316" r:id="rId42"/>
    <p:sldId id="320" r:id="rId43"/>
    <p:sldId id="261" r:id="rId44"/>
    <p:sldId id="318" r:id="rId45"/>
    <p:sldId id="359" r:id="rId46"/>
    <p:sldId id="263" r:id="rId47"/>
    <p:sldId id="319" r:id="rId48"/>
    <p:sldId id="264" r:id="rId49"/>
    <p:sldId id="265" r:id="rId50"/>
    <p:sldId id="347" r:id="rId51"/>
    <p:sldId id="266" r:id="rId52"/>
    <p:sldId id="294" r:id="rId53"/>
    <p:sldId id="267" r:id="rId54"/>
    <p:sldId id="268" r:id="rId55"/>
    <p:sldId id="269" r:id="rId56"/>
    <p:sldId id="270" r:id="rId57"/>
    <p:sldId id="360" r:id="rId58"/>
    <p:sldId id="361" r:id="rId59"/>
    <p:sldId id="36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varScale="1">
        <p:scale>
          <a:sx n="66" d="100"/>
          <a:sy n="66" d="100"/>
        </p:scale>
        <p:origin x="151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AD074B-E8C0-400F-91E6-B1B76394CCAB}" type="datetimeFigureOut">
              <a:rPr lang="en-US" smtClean="0"/>
              <a:t>9/11/2016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CA3FA2-45C4-429A-93B6-486AA838F2E1}" type="slidenum">
              <a:rPr lang="en-US" smtClean="0"/>
              <a:t>‹#›</a:t>
            </a:fld>
            <a:endParaRPr lang="en-US"/>
          </a:p>
        </p:txBody>
      </p:sp>
    </p:spTree>
    <p:extLst>
      <p:ext uri="{BB962C8B-B14F-4D97-AF65-F5344CB8AC3E}">
        <p14:creationId xmlns:p14="http://schemas.microsoft.com/office/powerpoint/2010/main" val="370947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5226650-230E-4D37-844F-A65EE7377901}" type="slidenum">
              <a:rPr lang="en-US" sz="1200"/>
              <a:pPr/>
              <a:t>2</a:t>
            </a:fld>
            <a:endParaRPr lang="en-US" sz="1200"/>
          </a:p>
        </p:txBody>
      </p:sp>
    </p:spTree>
    <p:extLst>
      <p:ext uri="{BB962C8B-B14F-4D97-AF65-F5344CB8AC3E}">
        <p14:creationId xmlns:p14="http://schemas.microsoft.com/office/powerpoint/2010/main" val="330397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latin typeface="Arial" pitchFamily="34" charset="0"/>
              </a:rPr>
              <a:t>Situation is most important for finding an unfamiliar place and for understanding a place</a:t>
            </a:r>
            <a:r>
              <a:rPr lang="en-US" altLang="en-US" smtClean="0">
                <a:latin typeface="Arial" pitchFamily="34" charset="0"/>
              </a:rPr>
              <a:t>’</a:t>
            </a:r>
            <a:r>
              <a:rPr lang="en-US" smtClean="0">
                <a:latin typeface="Arial" pitchFamily="34" charset="0"/>
              </a:rPr>
              <a:t>s importance, or, in other words, connection to other places, such as Interstate highways or rivers.</a:t>
            </a: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571E9B6-7F59-4C70-9D4F-1FD005FD773C}" type="slidenum">
              <a:rPr lang="en-US" sz="1200"/>
              <a:pPr/>
              <a:t>9</a:t>
            </a:fld>
            <a:endParaRPr lang="en-US" sz="1200"/>
          </a:p>
        </p:txBody>
      </p:sp>
    </p:spTree>
    <p:extLst>
      <p:ext uri="{BB962C8B-B14F-4D97-AF65-F5344CB8AC3E}">
        <p14:creationId xmlns:p14="http://schemas.microsoft.com/office/powerpoint/2010/main" val="276310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78BA902-D4A4-4CE6-8DCD-BE88EA450015}" type="slidenum">
              <a:rPr lang="en-US" sz="1200"/>
              <a:pPr/>
              <a:t>38</a:t>
            </a:fld>
            <a:endParaRPr lang="en-US" sz="1200"/>
          </a:p>
        </p:txBody>
      </p:sp>
    </p:spTree>
    <p:extLst>
      <p:ext uri="{BB962C8B-B14F-4D97-AF65-F5344CB8AC3E}">
        <p14:creationId xmlns:p14="http://schemas.microsoft.com/office/powerpoint/2010/main" val="1155428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smtClean="0">
                <a:ea typeface="ＭＳ Ｐゴシック" charset="0"/>
                <a:cs typeface="ＭＳ Ｐゴシック" charset="0"/>
              </a:rPr>
              <a:t>Montana is an example of a formal region.</a:t>
            </a:r>
          </a:p>
          <a:p>
            <a:pPr marL="171450" indent="-171450">
              <a:buFont typeface="Arial"/>
              <a:buChar char="•"/>
              <a:defRPr/>
            </a:pPr>
            <a:r>
              <a:rPr lang="en-US" dirty="0" smtClean="0">
                <a:ea typeface="ＭＳ Ｐゴシック" charset="0"/>
                <a:cs typeface="ＭＳ Ｐゴシック" charset="0"/>
              </a:rPr>
              <a:t>The North American Wheat Belt is a formal region in which wheat is the most commonly grown crop, but other crops are grown there as well.</a:t>
            </a:r>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03D3245-9205-414B-8EAF-A69F0FCD7700}" type="slidenum">
              <a:rPr lang="en-US" sz="1200"/>
              <a:pPr/>
              <a:t>43</a:t>
            </a:fld>
            <a:endParaRPr lang="en-US" sz="1200"/>
          </a:p>
        </p:txBody>
      </p:sp>
    </p:spTree>
    <p:extLst>
      <p:ext uri="{BB962C8B-B14F-4D97-AF65-F5344CB8AC3E}">
        <p14:creationId xmlns:p14="http://schemas.microsoft.com/office/powerpoint/2010/main" val="289483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latin typeface="Arial" pitchFamily="34" charset="0"/>
              </a:rPr>
              <a:t>Figure 1-17 FORMAL REGIONS </a:t>
            </a:r>
            <a:r>
              <a:rPr lang="en-US" smtClean="0">
                <a:latin typeface="Arial" pitchFamily="34" charset="0"/>
              </a:rPr>
              <a:t>The three maps show the winner by region in the (left) 2004, (center) 2008, and (right) 2012 presidential elections. The extensive areas of support for Democrats (blue) and Republicans (red) are examples of formal regions. (left) In 2004, Democrat John Kerry won most of the states in the Northeast, Upper Midwest, and Pacific Coast regions, while Republican George W. Bush won the remaining regions. (center) In 2008, Democrat Barack Obama won the election by capturing some states in regions that had been won entirely by the Republican four years earlier. (right) In 2012, Democrat Obama won reelection because he carried nearly the same states as four years earlier.</a:t>
            </a:r>
          </a:p>
        </p:txBody>
      </p:sp>
      <p:sp>
        <p:nvSpPr>
          <p:cNvPr id="100356"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9B2ABE-CFF9-4BEE-9D94-35EFD5FA130B}" type="slidenum">
              <a:rPr lang="en-US" sz="1200"/>
              <a:pPr/>
              <a:t>46</a:t>
            </a:fld>
            <a:endParaRPr lang="en-US" sz="1200"/>
          </a:p>
        </p:txBody>
      </p:sp>
    </p:spTree>
    <p:extLst>
      <p:ext uri="{BB962C8B-B14F-4D97-AF65-F5344CB8AC3E}">
        <p14:creationId xmlns:p14="http://schemas.microsoft.com/office/powerpoint/2010/main" val="210242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latin typeface="Arial" pitchFamily="34" charset="0"/>
              </a:rPr>
              <a:t>Functional Region – </a:t>
            </a:r>
          </a:p>
          <a:p>
            <a:pPr marL="628650" lvl="1" indent="-171450">
              <a:buFontTx/>
              <a:buChar char="•"/>
            </a:pPr>
            <a:r>
              <a:rPr lang="en-US" smtClean="0">
                <a:latin typeface="Arial" pitchFamily="34" charset="0"/>
              </a:rPr>
              <a:t>New technology is breaking down traditional functional regions, because the Internet and satellite dish television reach patrons farther and farther away from a central node.</a:t>
            </a:r>
          </a:p>
          <a:p>
            <a:pPr marL="171450" indent="-171450">
              <a:buFontTx/>
              <a:buChar char="•"/>
            </a:pPr>
            <a:r>
              <a:rPr lang="en-US" smtClean="0">
                <a:latin typeface="Arial" pitchFamily="34" charset="0"/>
              </a:rPr>
              <a:t>Vernacular Region –</a:t>
            </a:r>
          </a:p>
          <a:p>
            <a:pPr marL="628650" lvl="1" indent="-171450">
              <a:buFontTx/>
              <a:buChar char="•"/>
            </a:pPr>
            <a:r>
              <a:rPr lang="en-US" smtClean="0">
                <a:latin typeface="Arial" pitchFamily="34" charset="0"/>
              </a:rPr>
              <a:t>A useful way to identify perceptual regions is to get someone to draw a mental map, which is a internal representation of a portion of Earth</a:t>
            </a:r>
            <a:r>
              <a:rPr lang="en-US" altLang="en-US" smtClean="0">
                <a:latin typeface="Arial" pitchFamily="34" charset="0"/>
              </a:rPr>
              <a:t>’</a:t>
            </a:r>
            <a:r>
              <a:rPr lang="en-US" smtClean="0">
                <a:latin typeface="Arial" pitchFamily="34" charset="0"/>
              </a:rPr>
              <a:t>s surface, as one perceives it.</a:t>
            </a:r>
          </a:p>
          <a:p>
            <a:pPr marL="171450" indent="-171450">
              <a:buFontTx/>
              <a:buChar char="•"/>
            </a:pPr>
            <a:endParaRPr lang="en-US" smtClean="0">
              <a:latin typeface="Arial" pitchFamily="34"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A7CD81C-F8C0-466F-8A3D-C90F9DADA380}" type="slidenum">
              <a:rPr lang="en-US" sz="1200"/>
              <a:pPr/>
              <a:t>48</a:t>
            </a:fld>
            <a:endParaRPr lang="en-US" sz="1200"/>
          </a:p>
        </p:txBody>
      </p:sp>
    </p:spTree>
    <p:extLst>
      <p:ext uri="{BB962C8B-B14F-4D97-AF65-F5344CB8AC3E}">
        <p14:creationId xmlns:p14="http://schemas.microsoft.com/office/powerpoint/2010/main" val="200384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E6450B8-2C54-4609-9C91-83EAAC135C93}" type="slidenum">
              <a:rPr lang="en-US" sz="1200">
                <a:latin typeface="Times New Roman" pitchFamily="18" charset="0"/>
              </a:rPr>
              <a:pPr eaLnBrk="1" hangingPunct="1"/>
              <a:t>49</a:t>
            </a:fld>
            <a:endParaRPr lang="en-US" sz="1200">
              <a:latin typeface="Times New Roman" pitchFamily="18" charset="0"/>
            </a:endParaRPr>
          </a:p>
        </p:txBody>
      </p:sp>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ea typeface="ＭＳ Ｐゴシック" charset="0"/>
              <a:cs typeface="ＭＳ Ｐゴシック" charset="0"/>
            </a:endParaRPr>
          </a:p>
        </p:txBody>
      </p:sp>
    </p:spTree>
    <p:extLst>
      <p:ext uri="{BB962C8B-B14F-4D97-AF65-F5344CB8AC3E}">
        <p14:creationId xmlns:p14="http://schemas.microsoft.com/office/powerpoint/2010/main" val="209127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356FB0B-B409-491A-8844-A0902B95E211}" type="slidenum">
              <a:rPr lang="en-US" sz="1200">
                <a:latin typeface="Times New Roman" pitchFamily="18" charset="0"/>
              </a:rPr>
              <a:pPr eaLnBrk="1" hangingPunct="1"/>
              <a:t>51</a:t>
            </a:fld>
            <a:endParaRPr lang="en-US" sz="1200">
              <a:latin typeface="Times New Roman" pitchFamily="18" charset="0"/>
            </a:endParaRPr>
          </a:p>
        </p:txBody>
      </p:sp>
      <p:sp>
        <p:nvSpPr>
          <p:cNvPr id="70658"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ea typeface="ＭＳ Ｐゴシック" charset="0"/>
              <a:cs typeface="ＭＳ Ｐゴシック" charset="0"/>
            </a:endParaRPr>
          </a:p>
        </p:txBody>
      </p:sp>
    </p:spTree>
    <p:extLst>
      <p:ext uri="{BB962C8B-B14F-4D97-AF65-F5344CB8AC3E}">
        <p14:creationId xmlns:p14="http://schemas.microsoft.com/office/powerpoint/2010/main" val="18901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4D0E5F-717C-4E94-8242-E7D98FD0085C}" type="slidenum">
              <a:rPr lang="en-US" sz="1200">
                <a:latin typeface="Times New Roman" pitchFamily="18" charset="0"/>
              </a:rPr>
              <a:pPr eaLnBrk="1" hangingPunct="1"/>
              <a:t>54</a:t>
            </a:fld>
            <a:endParaRPr lang="en-US" sz="1200">
              <a:latin typeface="Times New Roman" pitchFamily="18" charset="0"/>
            </a:endParaRPr>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000" smtClean="0">
                <a:latin typeface="Arial" pitchFamily="34" charset="0"/>
              </a:rPr>
              <a:t>The cultural geographer Wilbur Zelinsky studied the perceptual regions of North America-he identified 12 major regions.  Notice that there is considerable overlap.  Interviews or using phone books and noting when companies use the term southern or Dixie would indicate a perception of a region.  </a:t>
            </a:r>
          </a:p>
          <a:p>
            <a:pPr eaLnBrk="1" hangingPunct="1"/>
            <a:endParaRPr lang="en-US" sz="2000" smtClean="0">
              <a:latin typeface="Arial" pitchFamily="34" charset="0"/>
            </a:endParaRPr>
          </a:p>
        </p:txBody>
      </p:sp>
    </p:spTree>
    <p:extLst>
      <p:ext uri="{BB962C8B-B14F-4D97-AF65-F5344CB8AC3E}">
        <p14:creationId xmlns:p14="http://schemas.microsoft.com/office/powerpoint/2010/main" val="89127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F7B2D7B-ACF2-4D9B-929C-A9502B7AA352}" type="datetimeFigureOut">
              <a:rPr lang="en-US" smtClean="0"/>
              <a:t>9/11/2016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87AFF8C3-C7BC-430E-9AA0-0A4DD82A73AE}"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7B2D7B-ACF2-4D9B-929C-A9502B7AA352}"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7B2D7B-ACF2-4D9B-929C-A9502B7AA352}"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smtClean="0"/>
          </a:p>
        </p:txBody>
      </p:sp>
      <p:sp>
        <p:nvSpPr>
          <p:cNvPr id="5" name="Date Placeholder 3"/>
          <p:cNvSpPr>
            <a:spLocks noGrp="1"/>
          </p:cNvSpPr>
          <p:nvPr>
            <p:ph type="dt" sz="half" idx="10"/>
          </p:nvPr>
        </p:nvSpPr>
        <p:spPr>
          <a:xfrm>
            <a:off x="7662863" y="6315075"/>
            <a:ext cx="1295400" cy="265113"/>
          </a:xfrm>
          <a:prstGeom prst="rect">
            <a:avLst/>
          </a:prstGeom>
        </p:spPr>
        <p:txBody>
          <a:bodyPr/>
          <a:lstStyle>
            <a:lvl1pPr>
              <a:defRPr>
                <a:latin typeface="Arial" charset="0"/>
                <a:ea typeface="MS PGothic" charset="0"/>
                <a:cs typeface="MS PGothic" charset="0"/>
              </a:defRPr>
            </a:lvl1pPr>
          </a:lstStyle>
          <a:p>
            <a:pPr>
              <a:defRPr/>
            </a:pPr>
            <a:endParaRPr lang="en-US"/>
          </a:p>
        </p:txBody>
      </p:sp>
      <p:sp>
        <p:nvSpPr>
          <p:cNvPr id="6" name="Footer Placeholder 4"/>
          <p:cNvSpPr>
            <a:spLocks noGrp="1"/>
          </p:cNvSpPr>
          <p:nvPr>
            <p:ph type="ftr" sz="quarter" idx="11"/>
          </p:nvPr>
        </p:nvSpPr>
        <p:spPr>
          <a:xfrm>
            <a:off x="3943350" y="6305550"/>
            <a:ext cx="3717925" cy="258763"/>
          </a:xfrm>
          <a:prstGeom prst="rect">
            <a:avLst/>
          </a:prstGeom>
        </p:spPr>
        <p:txBody>
          <a:bodyPr/>
          <a:lstStyle>
            <a:lvl1pPr>
              <a:defRPr>
                <a:latin typeface="Arial" charset="0"/>
                <a:ea typeface="MS PGothic" charset="0"/>
                <a:cs typeface="MS PGothic" charset="0"/>
              </a:defRPr>
            </a:lvl1pPr>
          </a:lstStyle>
          <a:p>
            <a:pPr>
              <a:defRPr/>
            </a:pPr>
            <a:endParaRPr lang="en-US"/>
          </a:p>
        </p:txBody>
      </p:sp>
      <p:sp>
        <p:nvSpPr>
          <p:cNvPr id="7" name="Slide Number Placeholder 5"/>
          <p:cNvSpPr>
            <a:spLocks noGrp="1"/>
          </p:cNvSpPr>
          <p:nvPr>
            <p:ph type="sldNum" sz="quarter" idx="12"/>
          </p:nvPr>
        </p:nvSpPr>
        <p:spPr>
          <a:xfrm>
            <a:off x="7521575" y="5476875"/>
            <a:ext cx="1482725" cy="850900"/>
          </a:xfrm>
          <a:prstGeom prst="rect">
            <a:avLst/>
          </a:prstGeom>
        </p:spPr>
        <p:txBody>
          <a:bodyPr vert="horz" wrap="square" lIns="91440" tIns="45720" rIns="91440" bIns="45720" numCol="1" anchor="t" anchorCtr="0" compatLnSpc="1">
            <a:prstTxWarp prst="textNoShape">
              <a:avLst/>
            </a:prstTxWarp>
          </a:bodyPr>
          <a:lstStyle>
            <a:lvl1pPr>
              <a:defRPr/>
            </a:lvl1pPr>
          </a:lstStyle>
          <a:p>
            <a:fld id="{93191173-2E08-440A-B635-E6D1E06EC9F9}" type="slidenum">
              <a:rPr lang="en-US"/>
              <a:pPr/>
              <a:t>‹#›</a:t>
            </a:fld>
            <a:endParaRPr lang="en-US"/>
          </a:p>
        </p:txBody>
      </p:sp>
    </p:spTree>
    <p:extLst>
      <p:ext uri="{BB962C8B-B14F-4D97-AF65-F5344CB8AC3E}">
        <p14:creationId xmlns:p14="http://schemas.microsoft.com/office/powerpoint/2010/main" val="4701602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7662863" y="6315075"/>
            <a:ext cx="1295400" cy="265113"/>
          </a:xfrm>
          <a:prstGeom prst="rect">
            <a:avLst/>
          </a:prstGeom>
        </p:spPr>
        <p:txBody>
          <a:bodyPr/>
          <a:lstStyle>
            <a:lvl1pPr>
              <a:defRPr>
                <a:latin typeface="Arial" charset="0"/>
                <a:ea typeface="MS PGothic" charset="0"/>
                <a:cs typeface="MS PGothic" charset="0"/>
              </a:defRPr>
            </a:lvl1pPr>
          </a:lstStyle>
          <a:p>
            <a:pPr>
              <a:defRPr/>
            </a:pPr>
            <a:endParaRPr lang="en-US"/>
          </a:p>
        </p:txBody>
      </p:sp>
      <p:sp>
        <p:nvSpPr>
          <p:cNvPr id="7" name="Footer Placeholder 4"/>
          <p:cNvSpPr>
            <a:spLocks noGrp="1"/>
          </p:cNvSpPr>
          <p:nvPr>
            <p:ph type="ftr" sz="quarter" idx="11"/>
          </p:nvPr>
        </p:nvSpPr>
        <p:spPr>
          <a:xfrm>
            <a:off x="3943350" y="6305550"/>
            <a:ext cx="3717925" cy="258763"/>
          </a:xfrm>
          <a:prstGeom prst="rect">
            <a:avLst/>
          </a:prstGeom>
        </p:spPr>
        <p:txBody>
          <a:bodyPr/>
          <a:lstStyle>
            <a:lvl1pPr>
              <a:defRPr>
                <a:latin typeface="Arial" charset="0"/>
                <a:ea typeface="MS PGothic" charset="0"/>
                <a:cs typeface="MS PGothic" charset="0"/>
              </a:defRPr>
            </a:lvl1pPr>
          </a:lstStyle>
          <a:p>
            <a:pPr>
              <a:defRPr/>
            </a:pPr>
            <a:endParaRPr lang="en-US"/>
          </a:p>
        </p:txBody>
      </p:sp>
      <p:sp>
        <p:nvSpPr>
          <p:cNvPr id="8" name="Slide Number Placeholder 5"/>
          <p:cNvSpPr>
            <a:spLocks noGrp="1"/>
          </p:cNvSpPr>
          <p:nvPr>
            <p:ph type="sldNum" sz="quarter" idx="12"/>
          </p:nvPr>
        </p:nvSpPr>
        <p:spPr>
          <a:xfrm>
            <a:off x="7521575" y="5476875"/>
            <a:ext cx="1482725" cy="850900"/>
          </a:xfrm>
          <a:prstGeom prst="rect">
            <a:avLst/>
          </a:prstGeom>
        </p:spPr>
        <p:txBody>
          <a:bodyPr vert="horz" wrap="square" lIns="91440" tIns="45720" rIns="91440" bIns="45720" numCol="1" anchor="t" anchorCtr="0" compatLnSpc="1">
            <a:prstTxWarp prst="textNoShape">
              <a:avLst/>
            </a:prstTxWarp>
          </a:bodyPr>
          <a:lstStyle>
            <a:lvl1pPr>
              <a:defRPr/>
            </a:lvl1pPr>
          </a:lstStyle>
          <a:p>
            <a:fld id="{AF3D0A4A-3A84-4FBF-A956-30F862B73133}" type="slidenum">
              <a:rPr lang="en-US"/>
              <a:pPr/>
              <a:t>‹#›</a:t>
            </a:fld>
            <a:endParaRPr lang="en-US"/>
          </a:p>
        </p:txBody>
      </p:sp>
    </p:spTree>
    <p:extLst>
      <p:ext uri="{BB962C8B-B14F-4D97-AF65-F5344CB8AC3E}">
        <p14:creationId xmlns:p14="http://schemas.microsoft.com/office/powerpoint/2010/main" val="9846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7B2D7B-ACF2-4D9B-929C-A9502B7AA352}"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F7B2D7B-ACF2-4D9B-929C-A9502B7AA352}"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87AFF8C3-C7BC-430E-9AA0-0A4DD82A73A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7B2D7B-ACF2-4D9B-929C-A9502B7AA352}"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7B2D7B-ACF2-4D9B-929C-A9502B7AA352}" type="datetimeFigureOut">
              <a:rPr lang="en-US" smtClean="0"/>
              <a:t>9/11/2016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F7B2D7B-ACF2-4D9B-929C-A9502B7AA352}" type="datetimeFigureOut">
              <a:rPr lang="en-US" smtClean="0"/>
              <a:t>9/11/2016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B2D7B-ACF2-4D9B-929C-A9502B7AA352}" type="datetimeFigureOut">
              <a:rPr lang="en-US" smtClean="0"/>
              <a:t>9/11/2016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7B2D7B-ACF2-4D9B-929C-A9502B7AA352}"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F7B2D7B-ACF2-4D9B-929C-A9502B7AA352}"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FF8C3-C7BC-430E-9AA0-0A4DD82A73AE}" type="slidenum">
              <a:rPr lang="en-US" smtClean="0"/>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F7B2D7B-ACF2-4D9B-929C-A9502B7AA352}" type="datetimeFigureOut">
              <a:rPr lang="en-US" smtClean="0"/>
              <a:t>9/11/2016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7AFF8C3-C7BC-430E-9AA0-0A4DD82A73A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ransition>
    <p:fad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youtube.com/watch?v=4gwoyIRNpCI"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youtube.com/watch?v=Vr75zyZy1BQ" TargetMode="Externa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s://www.youtube.com/watch?v=p0KKgw20Me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914400"/>
            <a:ext cx="8229600" cy="1828800"/>
          </a:xfrm>
        </p:spPr>
        <p:txBody>
          <a:bodyPr>
            <a:noAutofit/>
          </a:bodyPr>
          <a:lstStyle/>
          <a:p>
            <a:r>
              <a:rPr lang="en-US" sz="9600" dirty="0" smtClean="0"/>
              <a:t>Key issue 2</a:t>
            </a:r>
            <a:endParaRPr lang="en-US" sz="9600" dirty="0"/>
          </a:p>
        </p:txBody>
      </p:sp>
      <p:sp>
        <p:nvSpPr>
          <p:cNvPr id="3" name="Subtitle 2"/>
          <p:cNvSpPr>
            <a:spLocks noGrp="1"/>
          </p:cNvSpPr>
          <p:nvPr>
            <p:ph type="subTitle" idx="1"/>
          </p:nvPr>
        </p:nvSpPr>
        <p:spPr>
          <a:xfrm>
            <a:off x="1371600" y="3048000"/>
            <a:ext cx="6400800" cy="1752600"/>
          </a:xfrm>
        </p:spPr>
        <p:txBody>
          <a:bodyPr>
            <a:noAutofit/>
          </a:bodyPr>
          <a:lstStyle/>
          <a:p>
            <a:r>
              <a:rPr lang="en-US" sz="5400" b="1" i="1" dirty="0" smtClean="0">
                <a:effectLst>
                  <a:outerShdw blurRad="38100" dist="38100" dir="2700000" algn="tl">
                    <a:srgbClr val="000000">
                      <a:alpha val="43137"/>
                    </a:srgbClr>
                  </a:outerShdw>
                </a:effectLst>
              </a:rPr>
              <a:t>WHY IS EACH POINT ON EARTH UNIQUE?</a:t>
            </a:r>
            <a:endParaRPr lang="en-US" sz="5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896734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81000"/>
            <a:ext cx="10744200" cy="7048083"/>
          </a:xfrm>
          <a:prstGeom prst="rect">
            <a:avLst/>
          </a:prstGeom>
        </p:spPr>
        <p:txBody>
          <a:bodyPr wrap="square">
            <a:spAutoFit/>
          </a:bodyPr>
          <a:lstStyle/>
          <a:p>
            <a:pPr marL="1371600" lvl="2" indent="-514350">
              <a:defRPr/>
            </a:pPr>
            <a:endParaRPr lang="en-US" sz="4000" b="1" dirty="0">
              <a:effectLst>
                <a:outerShdw blurRad="38100" dist="38100" dir="2700000" algn="tl">
                  <a:srgbClr val="000000">
                    <a:alpha val="43137"/>
                  </a:srgbClr>
                </a:outerShdw>
              </a:effectLst>
              <a:ea typeface="ＭＳ Ｐゴシック" charset="0"/>
            </a:endParaRPr>
          </a:p>
          <a:p>
            <a:pPr marL="1828800" lvl="3" indent="-514350">
              <a:defRPr/>
            </a:pPr>
            <a:r>
              <a:rPr lang="en-US" sz="7200" b="1" i="1" dirty="0" smtClean="0">
                <a:solidFill>
                  <a:srgbClr val="FFFF00"/>
                </a:solidFill>
                <a:effectLst>
                  <a:outerShdw blurRad="38100" dist="38100" dir="2700000" algn="tl">
                    <a:srgbClr val="000000">
                      <a:alpha val="43137"/>
                    </a:srgbClr>
                  </a:outerShdw>
                </a:effectLst>
                <a:ea typeface="ＭＳ Ｐゴシック" charset="0"/>
              </a:rPr>
              <a:t>	</a:t>
            </a:r>
            <a:r>
              <a:rPr lang="en-US" sz="7200" b="1" i="1" dirty="0" err="1" smtClean="0">
                <a:solidFill>
                  <a:srgbClr val="FFFF00"/>
                </a:solidFill>
                <a:effectLst>
                  <a:outerShdw blurRad="38100" dist="38100" dir="2700000" algn="tl">
                    <a:srgbClr val="000000">
                      <a:alpha val="43137"/>
                    </a:srgbClr>
                  </a:outerShdw>
                </a:effectLst>
                <a:ea typeface="ＭＳ Ｐゴシック" charset="0"/>
              </a:rPr>
              <a:t>Toponyms</a:t>
            </a:r>
            <a:r>
              <a:rPr lang="en-US" sz="7200" b="1" i="1" dirty="0" smtClean="0">
                <a:solidFill>
                  <a:srgbClr val="FFFF00"/>
                </a:solidFill>
                <a:effectLst>
                  <a:outerShdw blurRad="38100" dist="38100" dir="2700000" algn="tl">
                    <a:srgbClr val="000000">
                      <a:alpha val="43137"/>
                    </a:srgbClr>
                  </a:outerShdw>
                </a:effectLst>
                <a:ea typeface="ＭＳ Ｐゴシック" charset="0"/>
              </a:rPr>
              <a:t> </a:t>
            </a:r>
            <a:r>
              <a:rPr lang="en-US" sz="7200" b="1" i="1" dirty="0">
                <a:solidFill>
                  <a:srgbClr val="FFFF00"/>
                </a:solidFill>
                <a:effectLst>
                  <a:outerShdw blurRad="38100" dist="38100" dir="2700000" algn="tl">
                    <a:srgbClr val="000000">
                      <a:alpha val="43137"/>
                    </a:srgbClr>
                  </a:outerShdw>
                </a:effectLst>
                <a:ea typeface="ＭＳ Ｐゴシック" charset="0"/>
              </a:rPr>
              <a:t>often </a:t>
            </a:r>
            <a:r>
              <a:rPr lang="en-US" sz="7200" b="1" i="1" dirty="0" smtClean="0">
                <a:solidFill>
                  <a:srgbClr val="FFFF00"/>
                </a:solidFill>
                <a:effectLst>
                  <a:outerShdw blurRad="38100" dist="38100" dir="2700000" algn="tl">
                    <a:srgbClr val="000000">
                      <a:alpha val="43137"/>
                    </a:srgbClr>
                  </a:outerShdw>
                </a:effectLst>
                <a:ea typeface="ＭＳ Ｐゴシック" charset="0"/>
              </a:rPr>
              <a:t>	derive </a:t>
            </a:r>
            <a:r>
              <a:rPr lang="en-US" sz="7200" b="1" i="1" dirty="0">
                <a:solidFill>
                  <a:srgbClr val="FFFF00"/>
                </a:solidFill>
                <a:effectLst>
                  <a:outerShdw blurRad="38100" dist="38100" dir="2700000" algn="tl">
                    <a:srgbClr val="000000">
                      <a:alpha val="43137"/>
                    </a:srgbClr>
                  </a:outerShdw>
                </a:effectLst>
                <a:ea typeface="ＭＳ Ｐゴシック" charset="0"/>
              </a:rPr>
              <a:t>from</a:t>
            </a:r>
            <a:r>
              <a:rPr lang="en-US" sz="7200" b="1" i="1" dirty="0" smtClean="0">
                <a:solidFill>
                  <a:srgbClr val="FFFF00"/>
                </a:solidFill>
                <a:effectLst>
                  <a:outerShdw blurRad="38100" dist="38100" dir="2700000" algn="tl">
                    <a:srgbClr val="000000">
                      <a:alpha val="43137"/>
                    </a:srgbClr>
                  </a:outerShdw>
                </a:effectLst>
                <a:ea typeface="ＭＳ Ｐゴシック" charset="0"/>
              </a:rPr>
              <a:t>:</a:t>
            </a:r>
          </a:p>
          <a:p>
            <a:pPr marL="1828800" lvl="3" indent="-514350">
              <a:defRPr/>
            </a:pPr>
            <a:endParaRPr lang="en-US" sz="2400" b="1" i="1" dirty="0">
              <a:effectLst>
                <a:outerShdw blurRad="38100" dist="38100" dir="2700000" algn="tl">
                  <a:srgbClr val="000000">
                    <a:alpha val="43137"/>
                  </a:srgbClr>
                </a:outerShdw>
              </a:effectLst>
              <a:ea typeface="ＭＳ Ｐゴシック" charset="0"/>
            </a:endParaRPr>
          </a:p>
          <a:p>
            <a:pPr marL="2114550" lvl="4" indent="-571500">
              <a:buFont typeface="Arial" panose="020B0604020202020204" pitchFamily="34" charset="0"/>
              <a:buChar char="•"/>
              <a:defRPr/>
            </a:pPr>
            <a:r>
              <a:rPr lang="en-US" sz="6000" b="1" i="1" dirty="0" smtClean="0">
                <a:effectLst>
                  <a:outerShdw blurRad="38100" dist="38100" dir="2700000" algn="tl">
                    <a:srgbClr val="000000">
                      <a:alpha val="43137"/>
                    </a:srgbClr>
                  </a:outerShdw>
                </a:effectLst>
                <a:ea typeface="ＭＳ Ｐゴシック" charset="0"/>
              </a:rPr>
              <a:t>Names of founders</a:t>
            </a:r>
            <a:endParaRPr lang="en-US" sz="6000" b="1" i="1" dirty="0">
              <a:effectLst>
                <a:outerShdw blurRad="38100" dist="38100" dir="2700000" algn="tl">
                  <a:srgbClr val="000000">
                    <a:alpha val="43137"/>
                  </a:srgbClr>
                </a:outerShdw>
              </a:effectLst>
              <a:ea typeface="ＭＳ Ｐゴシック" charset="0"/>
            </a:endParaRPr>
          </a:p>
          <a:p>
            <a:pPr marL="2114550" lvl="4" indent="-571500">
              <a:buFont typeface="Arial" panose="020B0604020202020204" pitchFamily="34" charset="0"/>
              <a:buChar char="•"/>
              <a:defRPr/>
            </a:pPr>
            <a:r>
              <a:rPr lang="en-US" sz="6000" b="1" i="1" dirty="0" smtClean="0">
                <a:effectLst>
                  <a:outerShdw blurRad="38100" dist="38100" dir="2700000" algn="tl">
                    <a:srgbClr val="000000">
                      <a:alpha val="43137"/>
                    </a:srgbClr>
                  </a:outerShdw>
                </a:effectLst>
                <a:ea typeface="ＭＳ Ｐゴシック" charset="0"/>
              </a:rPr>
              <a:t>Religious connections</a:t>
            </a:r>
            <a:endParaRPr lang="en-US" sz="6000" b="1" i="1" dirty="0">
              <a:effectLst>
                <a:outerShdw blurRad="38100" dist="38100" dir="2700000" algn="tl">
                  <a:srgbClr val="000000">
                    <a:alpha val="43137"/>
                  </a:srgbClr>
                </a:outerShdw>
              </a:effectLst>
              <a:ea typeface="ＭＳ Ｐゴシック" charset="0"/>
            </a:endParaRPr>
          </a:p>
          <a:p>
            <a:pPr marL="2114550" lvl="4" indent="-571500">
              <a:buFont typeface="Arial" panose="020B0604020202020204" pitchFamily="34" charset="0"/>
              <a:buChar char="•"/>
              <a:defRPr/>
            </a:pPr>
            <a:r>
              <a:rPr lang="en-US" sz="6000" b="1" i="1" dirty="0" smtClean="0">
                <a:effectLst>
                  <a:outerShdw blurRad="38100" dist="38100" dir="2700000" algn="tl">
                    <a:srgbClr val="000000">
                      <a:alpha val="43137"/>
                    </a:srgbClr>
                  </a:outerShdw>
                </a:effectLst>
                <a:ea typeface="ＭＳ Ｐゴシック" charset="0"/>
              </a:rPr>
              <a:t>Local physical </a:t>
            </a:r>
            <a:r>
              <a:rPr lang="en-US" sz="6000" b="1" i="1" dirty="0">
                <a:effectLst>
                  <a:outerShdw blurRad="38100" dist="38100" dir="2700000" algn="tl">
                    <a:srgbClr val="000000">
                      <a:alpha val="43137"/>
                    </a:srgbClr>
                  </a:outerShdw>
                </a:effectLst>
                <a:ea typeface="ＭＳ Ｐゴシック" charset="0"/>
              </a:rPr>
              <a:t>features</a:t>
            </a:r>
          </a:p>
          <a:p>
            <a:pPr marL="2114550" lvl="4" indent="-571500">
              <a:buFont typeface="Arial" panose="020B0604020202020204" pitchFamily="34" charset="0"/>
              <a:buChar char="•"/>
              <a:defRPr/>
            </a:pPr>
            <a:r>
              <a:rPr lang="en-US" sz="6000" b="1" i="1" dirty="0" smtClean="0">
                <a:effectLst>
                  <a:outerShdw blurRad="38100" dist="38100" dir="2700000" algn="tl">
                    <a:srgbClr val="000000">
                      <a:alpha val="43137"/>
                    </a:srgbClr>
                  </a:outerShdw>
                </a:effectLst>
                <a:ea typeface="ＭＳ Ｐゴシック" charset="0"/>
              </a:rPr>
              <a:t>Colonial </a:t>
            </a:r>
            <a:r>
              <a:rPr lang="en-US" sz="6000" b="1" i="1" dirty="0">
                <a:effectLst>
                  <a:outerShdw blurRad="38100" dist="38100" dir="2700000" algn="tl">
                    <a:srgbClr val="000000">
                      <a:alpha val="43137"/>
                    </a:srgbClr>
                  </a:outerShdw>
                </a:effectLst>
                <a:ea typeface="ＭＳ Ｐゴシック" charset="0"/>
              </a:rPr>
              <a:t>origins</a:t>
            </a:r>
          </a:p>
        </p:txBody>
      </p:sp>
    </p:spTree>
    <p:extLst>
      <p:ext uri="{BB962C8B-B14F-4D97-AF65-F5344CB8AC3E}">
        <p14:creationId xmlns:p14="http://schemas.microsoft.com/office/powerpoint/2010/main" val="2879273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4800" dirty="0" smtClean="0">
                <a:solidFill>
                  <a:srgbClr val="FFFF00"/>
                </a:solidFill>
              </a:rPr>
              <a:t>Bolivia</a:t>
            </a:r>
            <a:r>
              <a:rPr lang="en-US" dirty="0" smtClean="0">
                <a:solidFill>
                  <a:srgbClr val="FFFF00"/>
                </a:solidFill>
              </a:rPr>
              <a:t> </a:t>
            </a:r>
            <a:r>
              <a:rPr lang="en-US" sz="3200" dirty="0" smtClean="0">
                <a:solidFill>
                  <a:srgbClr val="FFFF00"/>
                </a:solidFill>
              </a:rPr>
              <a:t>named for </a:t>
            </a:r>
            <a:r>
              <a:rPr lang="en-US" dirty="0" smtClean="0">
                <a:solidFill>
                  <a:srgbClr val="FFFF00"/>
                </a:solidFill>
              </a:rPr>
              <a:t>Simon Bolivar</a:t>
            </a:r>
            <a:br>
              <a:rPr lang="en-US" dirty="0" smtClean="0">
                <a:solidFill>
                  <a:srgbClr val="FFFF00"/>
                </a:solidFill>
              </a:rPr>
            </a:br>
            <a:r>
              <a:rPr lang="en-US" i="1" dirty="0" smtClean="0">
                <a:solidFill>
                  <a:srgbClr val="FFFF00"/>
                </a:solidFill>
              </a:rPr>
              <a:t>(founder/influential citizen)</a:t>
            </a:r>
            <a:endParaRPr lang="en-US" i="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752600"/>
            <a:ext cx="4517156" cy="452596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752600"/>
            <a:ext cx="3538195" cy="4495800"/>
          </a:xfrm>
          <a:prstGeom prst="rect">
            <a:avLst/>
          </a:prstGeom>
        </p:spPr>
      </p:pic>
    </p:spTree>
    <p:extLst>
      <p:ext uri="{BB962C8B-B14F-4D97-AF65-F5344CB8AC3E}">
        <p14:creationId xmlns:p14="http://schemas.microsoft.com/office/powerpoint/2010/main" val="12446144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81000"/>
            <a:ext cx="8763000" cy="1219200"/>
          </a:xfrm>
        </p:spPr>
        <p:txBody>
          <a:bodyPr>
            <a:noAutofit/>
          </a:bodyPr>
          <a:lstStyle/>
          <a:p>
            <a:pPr algn="ctr"/>
            <a:r>
              <a:rPr lang="en-US" sz="4000" dirty="0" smtClean="0">
                <a:solidFill>
                  <a:srgbClr val="FFFF00"/>
                </a:solidFill>
              </a:rPr>
              <a:t>‘</a:t>
            </a:r>
            <a:r>
              <a:rPr lang="en-US" sz="4000" dirty="0" err="1" smtClean="0">
                <a:solidFill>
                  <a:srgbClr val="FFFF00"/>
                </a:solidFill>
              </a:rPr>
              <a:t>Merica</a:t>
            </a:r>
            <a:r>
              <a:rPr lang="en-US" sz="4000" dirty="0" smtClean="0">
                <a:solidFill>
                  <a:srgbClr val="FFFF00"/>
                </a:solidFill>
              </a:rPr>
              <a:t> </a:t>
            </a:r>
            <a:r>
              <a:rPr lang="en-US" sz="2800" dirty="0" smtClean="0">
                <a:solidFill>
                  <a:srgbClr val="FFFF00"/>
                </a:solidFill>
              </a:rPr>
              <a:t>named for </a:t>
            </a:r>
            <a:r>
              <a:rPr lang="en-US" sz="4000" dirty="0" smtClean="0">
                <a:solidFill>
                  <a:srgbClr val="FFFF00"/>
                </a:solidFill>
              </a:rPr>
              <a:t>‘</a:t>
            </a:r>
            <a:r>
              <a:rPr lang="en-US" sz="4000" dirty="0" err="1" smtClean="0">
                <a:solidFill>
                  <a:srgbClr val="FFFF00"/>
                </a:solidFill>
              </a:rPr>
              <a:t>Merigo</a:t>
            </a:r>
            <a:r>
              <a:rPr lang="en-US" sz="4000" dirty="0" smtClean="0">
                <a:solidFill>
                  <a:srgbClr val="FFFF00"/>
                </a:solidFill>
              </a:rPr>
              <a:t> Vespucci</a:t>
            </a:r>
            <a:br>
              <a:rPr lang="en-US" sz="4000" dirty="0" smtClean="0">
                <a:solidFill>
                  <a:srgbClr val="FFFF00"/>
                </a:solidFill>
              </a:rPr>
            </a:br>
            <a:r>
              <a:rPr lang="en-US" sz="4000" i="1" dirty="0" smtClean="0">
                <a:solidFill>
                  <a:srgbClr val="FFFF00"/>
                </a:solidFill>
              </a:rPr>
              <a:t>(Discoverer)</a:t>
            </a:r>
            <a:endParaRPr lang="en-US" sz="4000" i="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057400"/>
            <a:ext cx="5100239" cy="3200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379372"/>
            <a:ext cx="3200400" cy="2667000"/>
          </a:xfrm>
          <a:prstGeom prst="rect">
            <a:avLst/>
          </a:prstGeom>
        </p:spPr>
      </p:pic>
    </p:spTree>
    <p:extLst>
      <p:ext uri="{BB962C8B-B14F-4D97-AF65-F5344CB8AC3E}">
        <p14:creationId xmlns:p14="http://schemas.microsoft.com/office/powerpoint/2010/main" val="287092151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57200"/>
            <a:ext cx="8229600" cy="1143000"/>
          </a:xfrm>
        </p:spPr>
        <p:txBody>
          <a:bodyPr>
            <a:normAutofit fontScale="90000"/>
          </a:bodyPr>
          <a:lstStyle/>
          <a:p>
            <a:pPr algn="ctr"/>
            <a:r>
              <a:rPr lang="en-US" dirty="0" smtClean="0">
                <a:solidFill>
                  <a:srgbClr val="FFFF00"/>
                </a:solidFill>
              </a:rPr>
              <a:t>Sao Paolo, Brazil, </a:t>
            </a:r>
            <a:r>
              <a:rPr lang="en-US" sz="3100" b="0" dirty="0" smtClean="0">
                <a:solidFill>
                  <a:srgbClr val="FFFF00"/>
                </a:solidFill>
              </a:rPr>
              <a:t>11m inhabitants</a:t>
            </a:r>
            <a:r>
              <a:rPr lang="en-US" sz="3100" dirty="0" smtClean="0">
                <a:solidFill>
                  <a:srgbClr val="FFFF00"/>
                </a:solidFill>
              </a:rPr>
              <a:t>–</a:t>
            </a:r>
            <a:r>
              <a:rPr lang="en-US" dirty="0" smtClean="0">
                <a:solidFill>
                  <a:srgbClr val="FFFF00"/>
                </a:solidFill>
              </a:rPr>
              <a:t/>
            </a:r>
            <a:br>
              <a:rPr lang="en-US" dirty="0" smtClean="0">
                <a:solidFill>
                  <a:srgbClr val="FFFF00"/>
                </a:solidFill>
              </a:rPr>
            </a:br>
            <a:r>
              <a:rPr lang="en-US" dirty="0" smtClean="0">
                <a:solidFill>
                  <a:srgbClr val="FFFF00"/>
                </a:solidFill>
              </a:rPr>
              <a:t>(</a:t>
            </a:r>
            <a:r>
              <a:rPr lang="en-US" i="1" dirty="0" smtClean="0">
                <a:solidFill>
                  <a:srgbClr val="FFFF00"/>
                </a:solidFill>
              </a:rPr>
              <a:t>religious influence)</a:t>
            </a:r>
            <a:endParaRPr lang="en-US" i="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5892"/>
            <a:ext cx="8229600" cy="4557140"/>
          </a:xfrm>
        </p:spPr>
      </p:pic>
    </p:spTree>
    <p:extLst>
      <p:ext uri="{BB962C8B-B14F-4D97-AF65-F5344CB8AC3E}">
        <p14:creationId xmlns:p14="http://schemas.microsoft.com/office/powerpoint/2010/main" val="341640282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normAutofit/>
          </a:bodyPr>
          <a:lstStyle/>
          <a:p>
            <a:pPr algn="ctr"/>
            <a:r>
              <a:rPr lang="en-US" dirty="0" smtClean="0">
                <a:solidFill>
                  <a:srgbClr val="FFFF00"/>
                </a:solidFill>
              </a:rPr>
              <a:t>St. Paul, MN – </a:t>
            </a:r>
            <a:r>
              <a:rPr lang="en-US" sz="2400" dirty="0" smtClean="0">
                <a:solidFill>
                  <a:srgbClr val="FFFF00"/>
                </a:solidFill>
              </a:rPr>
              <a:t>about 300k inhabitants – </a:t>
            </a:r>
            <a:r>
              <a:rPr lang="en-US" sz="2400" i="1" dirty="0" smtClean="0">
                <a:solidFill>
                  <a:srgbClr val="FFFF00"/>
                </a:solidFill>
              </a:rPr>
              <a:t>(religious influence)</a:t>
            </a:r>
            <a:endParaRPr lang="en-US" sz="2400" i="1" dirty="0">
              <a:solidFill>
                <a:srgbClr val="FFFF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561" y="1295400"/>
            <a:ext cx="8796879" cy="5638800"/>
          </a:xfrm>
        </p:spPr>
      </p:pic>
    </p:spTree>
    <p:extLst>
      <p:ext uri="{BB962C8B-B14F-4D97-AF65-F5344CB8AC3E}">
        <p14:creationId xmlns:p14="http://schemas.microsoft.com/office/powerpoint/2010/main" val="248963067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normAutofit fontScale="90000"/>
          </a:bodyPr>
          <a:lstStyle/>
          <a:p>
            <a:pPr algn="ctr"/>
            <a:r>
              <a:rPr lang="en-US" sz="4800" dirty="0" smtClean="0">
                <a:solidFill>
                  <a:srgbClr val="FFFF00"/>
                </a:solidFill>
              </a:rPr>
              <a:t>Bethlehem, PA </a:t>
            </a:r>
            <a:r>
              <a:rPr lang="en-US" sz="4800" dirty="0">
                <a:solidFill>
                  <a:srgbClr val="FFFF00"/>
                </a:solidFill>
              </a:rPr>
              <a:t/>
            </a:r>
            <a:br>
              <a:rPr lang="en-US" sz="4800" dirty="0">
                <a:solidFill>
                  <a:srgbClr val="FFFF00"/>
                </a:solidFill>
              </a:rPr>
            </a:br>
            <a:r>
              <a:rPr lang="en-US" sz="4800" i="1" dirty="0" smtClean="0">
                <a:solidFill>
                  <a:srgbClr val="FFFF00"/>
                </a:solidFill>
              </a:rPr>
              <a:t>(</a:t>
            </a:r>
            <a:r>
              <a:rPr lang="en-US" sz="4000" i="1" dirty="0" smtClean="0">
                <a:solidFill>
                  <a:srgbClr val="FFFF00"/>
                </a:solidFill>
              </a:rPr>
              <a:t>religious influence)</a:t>
            </a:r>
            <a:endParaRPr lang="en-US" sz="4800" i="1"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5609" y="1497013"/>
            <a:ext cx="7452783" cy="5589587"/>
          </a:xfrm>
        </p:spPr>
      </p:pic>
    </p:spTree>
    <p:extLst>
      <p:ext uri="{BB962C8B-B14F-4D97-AF65-F5344CB8AC3E}">
        <p14:creationId xmlns:p14="http://schemas.microsoft.com/office/powerpoint/2010/main" val="186484087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fontScale="90000"/>
          </a:bodyPr>
          <a:lstStyle/>
          <a:p>
            <a:r>
              <a:rPr lang="en-US" sz="4400" dirty="0" smtClean="0">
                <a:solidFill>
                  <a:srgbClr val="FFFF00"/>
                </a:solidFill>
              </a:rPr>
              <a:t>Bethlehem, Palestine  </a:t>
            </a:r>
            <a:r>
              <a:rPr lang="en-US" dirty="0" smtClean="0">
                <a:solidFill>
                  <a:srgbClr val="FFFF00"/>
                </a:solidFill>
              </a:rPr>
              <a:t/>
            </a:r>
            <a:br>
              <a:rPr lang="en-US" dirty="0" smtClean="0">
                <a:solidFill>
                  <a:srgbClr val="FFFF00"/>
                </a:solidFill>
              </a:rPr>
            </a:br>
            <a:r>
              <a:rPr lang="en-US" dirty="0" smtClean="0">
                <a:solidFill>
                  <a:srgbClr val="FFFF00"/>
                </a:solidFill>
              </a:rPr>
              <a:t>‘house of meat’ in Arabic </a:t>
            </a:r>
            <a:r>
              <a:rPr lang="en-US" i="1" dirty="0" smtClean="0">
                <a:solidFill>
                  <a:srgbClr val="FFFF00"/>
                </a:solidFill>
              </a:rPr>
              <a:t>- </a:t>
            </a:r>
            <a:r>
              <a:rPr lang="en-US" i="1" dirty="0" err="1" smtClean="0">
                <a:solidFill>
                  <a:srgbClr val="FFFF00"/>
                </a:solidFill>
              </a:rPr>
              <a:t>bayt</a:t>
            </a:r>
            <a:r>
              <a:rPr lang="en-US" i="1" dirty="0" smtClean="0">
                <a:solidFill>
                  <a:srgbClr val="FFFF00"/>
                </a:solidFill>
              </a:rPr>
              <a:t> </a:t>
            </a:r>
            <a:r>
              <a:rPr lang="en-US" i="1" dirty="0" err="1" smtClean="0">
                <a:solidFill>
                  <a:srgbClr val="FFFF00"/>
                </a:solidFill>
              </a:rPr>
              <a:t>laHm</a:t>
            </a:r>
            <a:r>
              <a:rPr lang="en-US" i="1" dirty="0" smtClean="0">
                <a:solidFill>
                  <a:srgbClr val="FFFF00"/>
                </a:solidFill>
              </a:rPr>
              <a:t/>
            </a:r>
            <a:br>
              <a:rPr lang="en-US" i="1" dirty="0" smtClean="0">
                <a:solidFill>
                  <a:srgbClr val="FFFF00"/>
                </a:solidFill>
              </a:rPr>
            </a:br>
            <a:r>
              <a:rPr lang="en-US" i="1" dirty="0" smtClean="0">
                <a:solidFill>
                  <a:srgbClr val="FFFF00"/>
                </a:solidFill>
              </a:rPr>
              <a:t>(SOCIAL characteristic)</a:t>
            </a:r>
            <a:endParaRPr lang="en-US"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2133600"/>
            <a:ext cx="7086600" cy="4724400"/>
          </a:xfrm>
          <a:prstGeom prst="rect">
            <a:avLst/>
          </a:prstGeom>
        </p:spPr>
      </p:pic>
    </p:spTree>
    <p:extLst>
      <p:ext uri="{BB962C8B-B14F-4D97-AF65-F5344CB8AC3E}">
        <p14:creationId xmlns:p14="http://schemas.microsoft.com/office/powerpoint/2010/main" val="366987845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solidFill>
                  <a:srgbClr val="FFFF00"/>
                </a:solidFill>
              </a:rPr>
              <a:t>Connecticut – </a:t>
            </a:r>
            <a:r>
              <a:rPr lang="en-US" sz="3800" dirty="0" smtClean="0">
                <a:solidFill>
                  <a:srgbClr val="FFFF00"/>
                </a:solidFill>
                <a:effectLst>
                  <a:outerShdw blurRad="38100" dist="38100" dir="2700000" algn="tl">
                    <a:srgbClr val="000000">
                      <a:alpha val="43137"/>
                    </a:srgbClr>
                  </a:outerShdw>
                </a:effectLst>
              </a:rPr>
              <a:t>Algonquian for ‘Long River Valley’</a:t>
            </a:r>
            <a:br>
              <a:rPr lang="en-US" sz="3800" dirty="0" smtClean="0">
                <a:solidFill>
                  <a:srgbClr val="FFFF00"/>
                </a:solidFill>
                <a:effectLst>
                  <a:outerShdw blurRad="38100" dist="38100" dir="2700000" algn="tl">
                    <a:srgbClr val="000000">
                      <a:alpha val="43137"/>
                    </a:srgbClr>
                  </a:outerShdw>
                </a:effectLst>
              </a:rPr>
            </a:br>
            <a:r>
              <a:rPr lang="en-US" sz="3800" i="1" dirty="0" smtClean="0">
                <a:solidFill>
                  <a:srgbClr val="FFFF00"/>
                </a:solidFill>
                <a:effectLst>
                  <a:outerShdw blurRad="38100" dist="38100" dir="2700000" algn="tl">
                    <a:srgbClr val="000000">
                      <a:alpha val="43137"/>
                    </a:srgbClr>
                  </a:outerShdw>
                </a:effectLst>
              </a:rPr>
              <a:t>(Site characteristic)</a:t>
            </a:r>
            <a:endParaRPr lang="en-US" sz="3800" i="1" dirty="0">
              <a:solidFill>
                <a:srgbClr val="FFFF00"/>
              </a:solidFill>
              <a:effectLst>
                <a:outerShdw blurRad="38100" dist="38100" dir="2700000" algn="tl">
                  <a:srgbClr val="000000">
                    <a:alpha val="43137"/>
                  </a:srgbClr>
                </a:outerShdw>
              </a:effectLst>
            </a:endParaRPr>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050" y="1923074"/>
            <a:ext cx="6057900" cy="4913461"/>
          </a:xfrm>
          <a:prstGeom prst="rect">
            <a:avLst/>
          </a:prstGeom>
        </p:spPr>
      </p:pic>
    </p:spTree>
    <p:extLst>
      <p:ext uri="{BB962C8B-B14F-4D97-AF65-F5344CB8AC3E}">
        <p14:creationId xmlns:p14="http://schemas.microsoft.com/office/powerpoint/2010/main" val="173298368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218645"/>
            <a:ext cx="8382000" cy="5815013"/>
          </a:xfrm>
          <a:prstGeom prst="rect">
            <a:avLst/>
          </a:prstGeom>
        </p:spPr>
      </p:pic>
      <p:sp>
        <p:nvSpPr>
          <p:cNvPr id="3" name="TextBox 2"/>
          <p:cNvSpPr txBox="1"/>
          <p:nvPr/>
        </p:nvSpPr>
        <p:spPr>
          <a:xfrm>
            <a:off x="122349" y="152400"/>
            <a:ext cx="8610600" cy="2862322"/>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HARTFORD was called </a:t>
            </a:r>
            <a:r>
              <a:rPr lang="en-US" sz="3600" b="1" i="1" dirty="0" smtClean="0">
                <a:solidFill>
                  <a:srgbClr val="FFFF00"/>
                </a:solidFill>
                <a:effectLst>
                  <a:outerShdw blurRad="38100" dist="38100" dir="2700000" algn="tl">
                    <a:srgbClr val="000000">
                      <a:alpha val="43137"/>
                    </a:srgbClr>
                  </a:outerShdw>
                </a:effectLst>
              </a:rPr>
              <a:t>SUCKIAUG</a:t>
            </a:r>
            <a:r>
              <a:rPr lang="en-US" sz="3600" b="1" dirty="0" smtClean="0">
                <a:solidFill>
                  <a:srgbClr val="FFFF00"/>
                </a:solidFill>
                <a:effectLst>
                  <a:outerShdw blurRad="38100" dist="38100" dir="2700000" algn="tl">
                    <a:srgbClr val="000000">
                      <a:alpha val="43137"/>
                    </a:srgbClr>
                  </a:outerShdw>
                </a:effectLst>
              </a:rPr>
              <a:t> by Native Americans, meaning ‘Black fertile Earth, good for planting;’ </a:t>
            </a:r>
          </a:p>
          <a:p>
            <a:pPr marL="571500" indent="-571500" algn="ctr">
              <a:buFont typeface="Arial" panose="020B0604020202020204" pitchFamily="34" charset="0"/>
              <a:buChar char="•"/>
            </a:pPr>
            <a:r>
              <a:rPr lang="en-US" sz="3600" b="1" dirty="0" smtClean="0">
                <a:solidFill>
                  <a:srgbClr val="FFFF00"/>
                </a:solidFill>
                <a:effectLst>
                  <a:outerShdw blurRad="38100" dist="38100" dir="2700000" algn="tl">
                    <a:srgbClr val="000000">
                      <a:alpha val="43137"/>
                    </a:srgbClr>
                  </a:outerShdw>
                </a:effectLst>
              </a:rPr>
              <a:t>It was later renamed by English colonists after </a:t>
            </a:r>
            <a:r>
              <a:rPr lang="en-US" sz="3600" b="1" u="sng" dirty="0" smtClean="0">
                <a:solidFill>
                  <a:srgbClr val="FFFF00"/>
                </a:solidFill>
                <a:effectLst>
                  <a:outerShdw blurRad="38100" dist="38100" dir="2700000" algn="tl">
                    <a:srgbClr val="000000">
                      <a:alpha val="43137"/>
                    </a:srgbClr>
                  </a:outerShdw>
                </a:effectLst>
              </a:rPr>
              <a:t>Hertford</a:t>
            </a:r>
            <a:r>
              <a:rPr lang="en-US" sz="3600" b="1" dirty="0" smtClean="0">
                <a:solidFill>
                  <a:srgbClr val="FFFF00"/>
                </a:solidFill>
                <a:effectLst>
                  <a:outerShdw blurRad="38100" dist="38100" dir="2700000" algn="tl">
                    <a:srgbClr val="000000">
                      <a:alpha val="43137"/>
                    </a:srgbClr>
                  </a:outerShdw>
                </a:effectLst>
              </a:rPr>
              <a:t> in England.</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9659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763000" cy="4278094"/>
          </a:xfrm>
          <a:prstGeom prst="rect">
            <a:avLst/>
          </a:prstGeom>
          <a:noFill/>
          <a:ln>
            <a:solidFill>
              <a:schemeClr val="bg1"/>
            </a:solidFill>
          </a:ln>
        </p:spPr>
        <p:txBody>
          <a:bodyPr wrap="square" rtlCol="0">
            <a:spAutoFit/>
          </a:bodyPr>
          <a:lstStyle/>
          <a:p>
            <a:pPr algn="ctr"/>
            <a:r>
              <a:rPr lang="en-US" sz="3200" dirty="0" smtClean="0">
                <a:effectLst>
                  <a:outerShdw blurRad="38100" dist="38100" dir="2700000" algn="tl">
                    <a:srgbClr val="000000">
                      <a:alpha val="43137"/>
                    </a:srgbClr>
                  </a:outerShdw>
                </a:effectLst>
              </a:rPr>
              <a:t>Avon - Bolton - Bristol - Canterbury - Colchester - Colebrook - Cornwall - Coventry - Cheshire - Chester - Danbury Derby - Durham - Enfield - Essex - Glastonbury - Groton - </a:t>
            </a:r>
            <a:r>
              <a:rPr lang="en-US" sz="3600" b="1" dirty="0" smtClean="0">
                <a:effectLst>
                  <a:outerShdw blurRad="38100" dist="38100" dir="2700000" algn="tl">
                    <a:srgbClr val="000000">
                      <a:alpha val="43137"/>
                    </a:srgbClr>
                  </a:outerShdw>
                </a:effectLst>
              </a:rPr>
              <a:t>Hartford</a:t>
            </a:r>
            <a:r>
              <a:rPr lang="en-US" sz="3600" dirty="0" smtClean="0">
                <a:effectLst>
                  <a:outerShdw blurRad="38100" dist="38100" dir="2700000" algn="tl">
                    <a:srgbClr val="000000">
                      <a:alpha val="43137"/>
                    </a:srgbClr>
                  </a:outerShdw>
                </a:effectLst>
              </a:rPr>
              <a:t> - </a:t>
            </a:r>
            <a:r>
              <a:rPr lang="en-US" sz="3200" dirty="0" smtClean="0">
                <a:effectLst>
                  <a:outerShdw blurRad="38100" dist="38100" dir="2700000" algn="tl">
                    <a:srgbClr val="000000">
                      <a:alpha val="43137"/>
                    </a:srgbClr>
                  </a:outerShdw>
                </a:effectLst>
              </a:rPr>
              <a:t>Kent - Litchfield - Manchester - </a:t>
            </a:r>
            <a:r>
              <a:rPr lang="en-US" sz="3600" b="1" dirty="0" smtClean="0">
                <a:effectLst>
                  <a:outerShdw blurRad="38100" dist="38100" dir="2700000" algn="tl">
                    <a:srgbClr val="000000">
                      <a:alpha val="43137"/>
                    </a:srgbClr>
                  </a:outerShdw>
                </a:effectLst>
              </a:rPr>
              <a:t>New Britain - New London - </a:t>
            </a:r>
            <a:r>
              <a:rPr lang="en-US" sz="3200" dirty="0" smtClean="0">
                <a:effectLst>
                  <a:outerShdw blurRad="38100" dist="38100" dir="2700000" algn="tl">
                    <a:srgbClr val="000000">
                      <a:alpha val="43137"/>
                    </a:srgbClr>
                  </a:outerShdw>
                </a:effectLst>
              </a:rPr>
              <a:t>Norwich - Portland - Preston - Stafford - </a:t>
            </a:r>
            <a:r>
              <a:rPr lang="en-US" sz="3600" b="1" dirty="0" smtClean="0">
                <a:effectLst>
                  <a:outerShdw blurRad="38100" dist="38100" dir="2700000" algn="tl">
                    <a:srgbClr val="000000">
                      <a:alpha val="43137"/>
                    </a:srgbClr>
                  </a:outerShdw>
                </a:effectLst>
              </a:rPr>
              <a:t>Stamford</a:t>
            </a:r>
            <a:r>
              <a:rPr lang="en-US" sz="3600" dirty="0" smtClean="0">
                <a:effectLst>
                  <a:outerShdw blurRad="38100" dist="38100" dir="2700000" algn="tl">
                    <a:srgbClr val="000000">
                      <a:alpha val="43137"/>
                    </a:srgbClr>
                  </a:outerShdw>
                </a:effectLst>
              </a:rPr>
              <a:t> - </a:t>
            </a:r>
            <a:r>
              <a:rPr lang="en-US" sz="3200" dirty="0" smtClean="0">
                <a:effectLst>
                  <a:outerShdw blurRad="38100" dist="38100" dir="2700000" algn="tl">
                    <a:srgbClr val="000000">
                      <a:alpha val="43137"/>
                    </a:srgbClr>
                  </a:outerShdw>
                </a:effectLst>
              </a:rPr>
              <a:t>Stratford - Wallingford - Windsor</a:t>
            </a:r>
          </a:p>
        </p:txBody>
      </p:sp>
      <p:sp>
        <p:nvSpPr>
          <p:cNvPr id="2" name="TextBox 1"/>
          <p:cNvSpPr txBox="1"/>
          <p:nvPr/>
        </p:nvSpPr>
        <p:spPr>
          <a:xfrm>
            <a:off x="381000" y="4419600"/>
            <a:ext cx="8534400" cy="2585323"/>
          </a:xfrm>
          <a:prstGeom prst="rect">
            <a:avLst/>
          </a:prstGeom>
          <a:noFill/>
        </p:spPr>
        <p:txBody>
          <a:bodyPr wrap="square" rtlCol="0">
            <a:spAutoFit/>
          </a:bodyPr>
          <a:lstStyle/>
          <a:p>
            <a:pPr algn="ctr"/>
            <a:r>
              <a:rPr lang="en-US" sz="5400" b="1" i="1" dirty="0" smtClean="0">
                <a:effectLst>
                  <a:outerShdw blurRad="38100" dist="38100" dir="2700000" algn="tl">
                    <a:srgbClr val="000000">
                      <a:alpha val="43137"/>
                    </a:srgbClr>
                  </a:outerShdw>
                </a:effectLst>
              </a:rPr>
              <a:t>What do all of these CT </a:t>
            </a:r>
            <a:r>
              <a:rPr lang="en-US" sz="5400" b="1" i="1" dirty="0" err="1" smtClean="0">
                <a:effectLst>
                  <a:outerShdw blurRad="38100" dist="38100" dir="2700000" algn="tl">
                    <a:srgbClr val="000000">
                      <a:alpha val="43137"/>
                    </a:srgbClr>
                  </a:outerShdw>
                </a:effectLst>
              </a:rPr>
              <a:t>toponyms</a:t>
            </a:r>
            <a:r>
              <a:rPr lang="en-US" sz="5400" b="1" i="1" dirty="0" smtClean="0">
                <a:effectLst>
                  <a:outerShdw blurRad="38100" dist="38100" dir="2700000" algn="tl">
                    <a:srgbClr val="000000">
                      <a:alpha val="43137"/>
                    </a:srgbClr>
                  </a:outerShdw>
                </a:effectLst>
              </a:rPr>
              <a:t> have in common?</a:t>
            </a:r>
            <a:endParaRPr lang="en-US" sz="5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322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3"/>
            <a:ext cx="9144000" cy="579437"/>
          </a:xfrm>
          <a:extLst>
            <a:ext uri="{FAA26D3D-D897-4be2-8F04-BA451C77F1D7}">
              <ma14:placeholderFlag xmlns:ma14="http://schemas.microsoft.com/office/mac/drawingml/2011/main" xmlns="" val="1"/>
            </a:ext>
          </a:extLst>
        </p:spPr>
        <p:txBody>
          <a:bodyPr>
            <a:noAutofit/>
          </a:bodyPr>
          <a:lstStyle/>
          <a:p>
            <a:pPr algn="ctr">
              <a:defRPr/>
            </a:pPr>
            <a:r>
              <a:rPr lang="en-US" sz="6600" u="sng" dirty="0" smtClean="0">
                <a:ea typeface="+mj-ea"/>
              </a:rPr>
              <a:t>PLACE</a:t>
            </a:r>
            <a:endParaRPr lang="en-US" sz="6600" u="sng" dirty="0">
              <a:ea typeface="+mj-ea"/>
            </a:endParaRPr>
          </a:p>
        </p:txBody>
      </p:sp>
      <p:sp>
        <p:nvSpPr>
          <p:cNvPr id="3" name="Content Placeholder 2"/>
          <p:cNvSpPr>
            <a:spLocks noGrp="1"/>
          </p:cNvSpPr>
          <p:nvPr>
            <p:ph idx="1"/>
          </p:nvPr>
        </p:nvSpPr>
        <p:spPr>
          <a:xfrm>
            <a:off x="228600" y="838200"/>
            <a:ext cx="8686799" cy="5106988"/>
          </a:xfrm>
          <a:extLst>
            <a:ext uri="{FAA26D3D-D897-4be2-8F04-BA451C77F1D7}">
              <ma14:placeholderFlag xmlns:ma14="http://schemas.microsoft.com/office/mac/drawingml/2011/main" xmlns="" val="1"/>
            </a:ext>
          </a:extLst>
        </p:spPr>
        <p:txBody>
          <a:bodyPr>
            <a:normAutofit/>
          </a:bodyPr>
          <a:lstStyle/>
          <a:p>
            <a:pPr algn="ctr"/>
            <a:r>
              <a:rPr lang="en-US" sz="4000" b="1" dirty="0" smtClean="0">
                <a:effectLst>
                  <a:outerShdw blurRad="38100" dist="38100" dir="2700000" algn="tl">
                    <a:srgbClr val="000000">
                      <a:alpha val="43137"/>
                    </a:srgbClr>
                  </a:outerShdw>
                </a:effectLst>
              </a:rPr>
              <a:t>A </a:t>
            </a:r>
            <a:r>
              <a:rPr lang="en-US" sz="5400" b="1" i="1" u="sng" dirty="0" smtClean="0">
                <a:effectLst>
                  <a:outerShdw blurRad="38100" dist="38100" dir="2700000" algn="tl">
                    <a:srgbClr val="000000">
                      <a:alpha val="43137"/>
                    </a:srgbClr>
                  </a:outerShdw>
                </a:effectLst>
              </a:rPr>
              <a:t>PLACE</a:t>
            </a:r>
            <a:r>
              <a:rPr lang="en-US" sz="5400" b="1" i="1" dirty="0" smtClean="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is a specific point on Earth, distinguished by a particular characteristic(s).</a:t>
            </a:r>
          </a:p>
          <a:p>
            <a:pPr marL="109728" indent="0" algn="ctr">
              <a:buNone/>
            </a:pPr>
            <a:endParaRPr lang="en-US" sz="4000" b="1"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24200"/>
            <a:ext cx="9144000" cy="6105378"/>
          </a:xfrm>
          <a:prstGeom prst="rect">
            <a:avLst/>
          </a:prstGeom>
        </p:spPr>
      </p:pic>
    </p:spTree>
    <p:extLst>
      <p:ext uri="{BB962C8B-B14F-4D97-AF65-F5344CB8AC3E}">
        <p14:creationId xmlns:p14="http://schemas.microsoft.com/office/powerpoint/2010/main" val="811683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762000"/>
            <a:ext cx="9753600" cy="6499860"/>
          </a:xfrm>
          <a:prstGeom prst="rect">
            <a:avLst/>
          </a:prstGeom>
        </p:spPr>
      </p:pic>
      <p:sp>
        <p:nvSpPr>
          <p:cNvPr id="3" name="TextBox 2"/>
          <p:cNvSpPr txBox="1"/>
          <p:nvPr/>
        </p:nvSpPr>
        <p:spPr>
          <a:xfrm>
            <a:off x="228600" y="5791200"/>
            <a:ext cx="8763000"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‘Fishing Place at Boundaries – Neutral Meeting Grounds’</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076950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52400"/>
            <a:ext cx="9525000" cy="6832640"/>
          </a:xfrm>
          <a:prstGeom prst="rect">
            <a:avLst/>
          </a:prstGeom>
        </p:spPr>
        <p:txBody>
          <a:bodyPr wrap="square">
            <a:spAutoFit/>
          </a:bodyPr>
          <a:lstStyle/>
          <a:p>
            <a:pPr lvl="1" algn="ctr">
              <a:defRPr/>
            </a:pPr>
            <a:r>
              <a:rPr lang="en-US" sz="3600" b="1" u="sng" dirty="0" smtClean="0">
                <a:solidFill>
                  <a:srgbClr val="FFFF00"/>
                </a:solidFill>
                <a:effectLst>
                  <a:outerShdw blurRad="38100" dist="38100" dir="2700000" algn="tl">
                    <a:srgbClr val="000000">
                      <a:alpha val="43137"/>
                    </a:srgbClr>
                  </a:outerShdw>
                </a:effectLst>
                <a:ea typeface="ＭＳ Ｐゴシック" charset="0"/>
              </a:rPr>
              <a:t>LOCATION: SITE</a:t>
            </a:r>
            <a:endParaRPr lang="en-US" sz="3600" b="1" u="sng" dirty="0">
              <a:solidFill>
                <a:srgbClr val="FFFF00"/>
              </a:solidFill>
              <a:effectLst>
                <a:outerShdw blurRad="38100" dist="38100" dir="2700000" algn="tl">
                  <a:srgbClr val="000000">
                    <a:alpha val="43137"/>
                  </a:srgbClr>
                </a:outerShdw>
              </a:effectLst>
              <a:ea typeface="ＭＳ Ｐゴシック" charset="0"/>
            </a:endParaRPr>
          </a:p>
          <a:p>
            <a:pPr marL="1371600" lvl="2" indent="-514350" algn="ctr">
              <a:defRPr/>
            </a:pPr>
            <a:r>
              <a:rPr lang="en-US" sz="6000" b="1" i="1" u="sng" dirty="0" smtClean="0">
                <a:effectLst>
                  <a:outerShdw blurRad="38100" dist="38100" dir="2700000" algn="tl">
                    <a:srgbClr val="000000">
                      <a:alpha val="43137"/>
                    </a:srgbClr>
                  </a:outerShdw>
                </a:effectLst>
                <a:ea typeface="ＭＳ Ｐゴシック" charset="0"/>
              </a:rPr>
              <a:t>SITE</a:t>
            </a:r>
            <a:r>
              <a:rPr lang="en-US" sz="6000" b="1" i="1" dirty="0" smtClean="0">
                <a:effectLst>
                  <a:outerShdw blurRad="38100" dist="38100" dir="2700000" algn="tl">
                    <a:srgbClr val="000000">
                      <a:alpha val="43137"/>
                    </a:srgbClr>
                  </a:outerShdw>
                </a:effectLst>
                <a:ea typeface="ＭＳ Ｐゴシック" charset="0"/>
              </a:rPr>
              <a:t> </a:t>
            </a:r>
            <a:r>
              <a:rPr lang="en-US" sz="4800" dirty="0" smtClean="0">
                <a:effectLst>
                  <a:outerShdw blurRad="38100" dist="38100" dir="2700000" algn="tl">
                    <a:srgbClr val="000000">
                      <a:alpha val="43137"/>
                    </a:srgbClr>
                  </a:outerShdw>
                </a:effectLst>
                <a:ea typeface="ＭＳ Ｐゴシック" charset="0"/>
              </a:rPr>
              <a:t>is </a:t>
            </a:r>
            <a:r>
              <a:rPr lang="en-US" sz="4800" dirty="0">
                <a:effectLst>
                  <a:outerShdw blurRad="38100" dist="38100" dir="2700000" algn="tl">
                    <a:srgbClr val="000000">
                      <a:alpha val="43137"/>
                    </a:srgbClr>
                  </a:outerShdw>
                </a:effectLst>
                <a:ea typeface="ＭＳ Ｐゴシック" charset="0"/>
              </a:rPr>
              <a:t>the </a:t>
            </a:r>
            <a:r>
              <a:rPr lang="en-US" sz="4800" i="1" dirty="0">
                <a:effectLst>
                  <a:outerShdw blurRad="38100" dist="38100" dir="2700000" algn="tl">
                    <a:srgbClr val="000000">
                      <a:alpha val="43137"/>
                    </a:srgbClr>
                  </a:outerShdw>
                </a:effectLst>
                <a:ea typeface="ＭＳ Ｐゴシック" charset="0"/>
              </a:rPr>
              <a:t>physical</a:t>
            </a:r>
            <a:r>
              <a:rPr lang="en-US" sz="4800" dirty="0">
                <a:effectLst>
                  <a:outerShdw blurRad="38100" dist="38100" dir="2700000" algn="tl">
                    <a:srgbClr val="000000">
                      <a:alpha val="43137"/>
                    </a:srgbClr>
                  </a:outerShdw>
                </a:effectLst>
                <a:ea typeface="ＭＳ Ｐゴシック" charset="0"/>
              </a:rPr>
              <a:t> character of a </a:t>
            </a:r>
            <a:r>
              <a:rPr lang="en-US" sz="4800" dirty="0" smtClean="0">
                <a:effectLst>
                  <a:outerShdw blurRad="38100" dist="38100" dir="2700000" algn="tl">
                    <a:srgbClr val="000000">
                      <a:alpha val="43137"/>
                    </a:srgbClr>
                  </a:outerShdw>
                </a:effectLst>
                <a:ea typeface="ＭＳ Ｐゴシック" charset="0"/>
              </a:rPr>
              <a:t>specific place.</a:t>
            </a:r>
          </a:p>
          <a:p>
            <a:pPr marL="1371600" lvl="2" indent="-514350">
              <a:defRPr/>
            </a:pPr>
            <a:endParaRPr lang="en-US" sz="1050" dirty="0">
              <a:effectLst>
                <a:outerShdw blurRad="38100" dist="38100" dir="2700000" algn="tl">
                  <a:srgbClr val="000000">
                    <a:alpha val="43137"/>
                  </a:srgbClr>
                </a:outerShdw>
              </a:effectLst>
              <a:ea typeface="ＭＳ Ｐゴシック" charset="0"/>
            </a:endParaRPr>
          </a:p>
          <a:p>
            <a:pPr marL="1371600" lvl="2" indent="-514350" algn="ctr">
              <a:defRPr/>
            </a:pPr>
            <a:r>
              <a:rPr lang="en-US" sz="5400" u="sng" dirty="0" smtClean="0">
                <a:effectLst>
                  <a:outerShdw blurRad="38100" dist="38100" dir="2700000" algn="tl">
                    <a:srgbClr val="000000">
                      <a:alpha val="43137"/>
                    </a:srgbClr>
                  </a:outerShdw>
                </a:effectLst>
                <a:ea typeface="ＭＳ Ｐゴシック" charset="0"/>
              </a:rPr>
              <a:t>Site characteristics</a:t>
            </a:r>
            <a:r>
              <a:rPr lang="en-US" sz="5400" dirty="0" smtClean="0">
                <a:effectLst>
                  <a:outerShdw blurRad="38100" dist="38100" dir="2700000" algn="tl">
                    <a:srgbClr val="000000">
                      <a:alpha val="43137"/>
                    </a:srgbClr>
                  </a:outerShdw>
                </a:effectLst>
                <a:ea typeface="ＭＳ Ｐゴシック" charset="0"/>
              </a:rPr>
              <a:t> </a:t>
            </a:r>
            <a:r>
              <a:rPr lang="en-US" sz="5400" dirty="0">
                <a:effectLst>
                  <a:outerShdw blurRad="38100" dist="38100" dir="2700000" algn="tl">
                    <a:srgbClr val="000000">
                      <a:alpha val="43137"/>
                    </a:srgbClr>
                  </a:outerShdw>
                </a:effectLst>
                <a:ea typeface="ＭＳ Ｐゴシック" charset="0"/>
              </a:rPr>
              <a:t>include climate, </a:t>
            </a:r>
            <a:r>
              <a:rPr lang="en-US" sz="5400" b="1" dirty="0">
                <a:effectLst>
                  <a:outerShdw blurRad="38100" dist="38100" dir="2700000" algn="tl">
                    <a:srgbClr val="000000">
                      <a:alpha val="43137"/>
                    </a:srgbClr>
                  </a:outerShdw>
                </a:effectLst>
                <a:ea typeface="ＭＳ Ｐゴシック" charset="0"/>
              </a:rPr>
              <a:t>water sources</a:t>
            </a:r>
            <a:r>
              <a:rPr lang="en-US" sz="5400" dirty="0">
                <a:effectLst>
                  <a:outerShdw blurRad="38100" dist="38100" dir="2700000" algn="tl">
                    <a:srgbClr val="000000">
                      <a:alpha val="43137"/>
                    </a:srgbClr>
                  </a:outerShdw>
                </a:effectLst>
                <a:ea typeface="ＭＳ Ｐゴシック" charset="0"/>
              </a:rPr>
              <a:t>, </a:t>
            </a:r>
            <a:r>
              <a:rPr lang="en-US" sz="5400" b="1" i="1" dirty="0">
                <a:effectLst>
                  <a:outerShdw blurRad="38100" dist="38100" dir="2700000" algn="tl">
                    <a:srgbClr val="000000">
                      <a:alpha val="43137"/>
                    </a:srgbClr>
                  </a:outerShdw>
                </a:effectLst>
                <a:ea typeface="ＭＳ Ｐゴシック" charset="0"/>
              </a:rPr>
              <a:t>topography</a:t>
            </a:r>
            <a:r>
              <a:rPr lang="en-US" sz="5400" dirty="0">
                <a:effectLst>
                  <a:outerShdw blurRad="38100" dist="38100" dir="2700000" algn="tl">
                    <a:srgbClr val="000000">
                      <a:alpha val="43137"/>
                    </a:srgbClr>
                  </a:outerShdw>
                </a:effectLst>
                <a:ea typeface="ＭＳ Ｐゴシック" charset="0"/>
              </a:rPr>
              <a:t>, </a:t>
            </a:r>
            <a:r>
              <a:rPr lang="en-US" sz="5400" b="1" dirty="0">
                <a:effectLst>
                  <a:outerShdw blurRad="38100" dist="38100" dir="2700000" algn="tl">
                    <a:srgbClr val="000000">
                      <a:alpha val="43137"/>
                    </a:srgbClr>
                  </a:outerShdw>
                </a:effectLst>
                <a:ea typeface="ＭＳ Ｐゴシック" charset="0"/>
              </a:rPr>
              <a:t>soil</a:t>
            </a:r>
            <a:r>
              <a:rPr lang="en-US" sz="5400" dirty="0">
                <a:effectLst>
                  <a:outerShdw blurRad="38100" dist="38100" dir="2700000" algn="tl">
                    <a:srgbClr val="000000">
                      <a:alpha val="43137"/>
                    </a:srgbClr>
                  </a:outerShdw>
                </a:effectLst>
                <a:ea typeface="ＭＳ Ｐゴシック" charset="0"/>
              </a:rPr>
              <a:t>, </a:t>
            </a:r>
            <a:r>
              <a:rPr lang="en-US" sz="5400" b="1" i="1" dirty="0">
                <a:effectLst>
                  <a:outerShdw blurRad="38100" dist="38100" dir="2700000" algn="tl">
                    <a:srgbClr val="000000">
                      <a:alpha val="43137"/>
                    </a:srgbClr>
                  </a:outerShdw>
                </a:effectLst>
                <a:ea typeface="ＭＳ Ｐゴシック" charset="0"/>
              </a:rPr>
              <a:t>vegetation</a:t>
            </a:r>
            <a:r>
              <a:rPr lang="en-US" sz="5400" dirty="0">
                <a:effectLst>
                  <a:outerShdw blurRad="38100" dist="38100" dir="2700000" algn="tl">
                    <a:srgbClr val="000000">
                      <a:alpha val="43137"/>
                    </a:srgbClr>
                  </a:outerShdw>
                </a:effectLst>
                <a:ea typeface="ＭＳ Ｐゴシック" charset="0"/>
              </a:rPr>
              <a:t>, </a:t>
            </a:r>
            <a:r>
              <a:rPr lang="en-US" sz="5400" b="1" dirty="0">
                <a:effectLst>
                  <a:outerShdw blurRad="38100" dist="38100" dir="2700000" algn="tl">
                    <a:srgbClr val="000000">
                      <a:alpha val="43137"/>
                    </a:srgbClr>
                  </a:outerShdw>
                </a:effectLst>
                <a:ea typeface="ＭＳ Ｐゴシック" charset="0"/>
              </a:rPr>
              <a:t>latitude</a:t>
            </a:r>
            <a:r>
              <a:rPr lang="en-US" sz="5400" dirty="0">
                <a:effectLst>
                  <a:outerShdw blurRad="38100" dist="38100" dir="2700000" algn="tl">
                    <a:srgbClr val="000000">
                      <a:alpha val="43137"/>
                    </a:srgbClr>
                  </a:outerShdw>
                </a:effectLst>
                <a:ea typeface="ＭＳ Ｐゴシック" charset="0"/>
              </a:rPr>
              <a:t>, </a:t>
            </a:r>
            <a:r>
              <a:rPr lang="en-US" sz="5400" dirty="0" smtClean="0">
                <a:effectLst>
                  <a:outerShdw blurRad="38100" dist="38100" dir="2700000" algn="tl">
                    <a:srgbClr val="000000">
                      <a:alpha val="43137"/>
                    </a:srgbClr>
                  </a:outerShdw>
                </a:effectLst>
                <a:ea typeface="ＭＳ Ｐゴシック" charset="0"/>
              </a:rPr>
              <a:t>&amp; </a:t>
            </a:r>
            <a:r>
              <a:rPr lang="en-US" sz="5400" b="1" i="1" dirty="0" smtClean="0">
                <a:effectLst>
                  <a:outerShdw blurRad="38100" dist="38100" dir="2700000" algn="tl">
                    <a:srgbClr val="000000">
                      <a:alpha val="43137"/>
                    </a:srgbClr>
                  </a:outerShdw>
                </a:effectLst>
                <a:ea typeface="ＭＳ Ｐゴシック" charset="0"/>
              </a:rPr>
              <a:t>elevation</a:t>
            </a:r>
            <a:r>
              <a:rPr lang="en-US" sz="5400" dirty="0" smtClean="0">
                <a:effectLst>
                  <a:outerShdw blurRad="38100" dist="38100" dir="2700000" algn="tl">
                    <a:srgbClr val="000000">
                      <a:alpha val="43137"/>
                    </a:srgbClr>
                  </a:outerShdw>
                </a:effectLst>
                <a:ea typeface="ＭＳ Ｐゴシック" charset="0"/>
              </a:rPr>
              <a:t>.</a:t>
            </a:r>
            <a:endParaRPr lang="en-US" sz="5400" dirty="0">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848407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 y="0"/>
            <a:ext cx="802386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 y="88006"/>
            <a:ext cx="2893477" cy="1893193"/>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9599" y="0"/>
            <a:ext cx="3098202" cy="2057400"/>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07" y="4724400"/>
            <a:ext cx="3709276" cy="2068467"/>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4621540"/>
            <a:ext cx="3090930" cy="2042912"/>
          </a:xfrm>
          <a:prstGeom prst="rect">
            <a:avLst/>
          </a:prstGeom>
          <a:ln>
            <a:noFill/>
          </a:ln>
          <a:effectLst>
            <a:softEdge rad="112500"/>
          </a:effectLst>
        </p:spPr>
      </p:pic>
      <p:sp>
        <p:nvSpPr>
          <p:cNvPr id="7" name="TextBox 6"/>
          <p:cNvSpPr txBox="1"/>
          <p:nvPr/>
        </p:nvSpPr>
        <p:spPr>
          <a:xfrm>
            <a:off x="2002745" y="2279561"/>
            <a:ext cx="5236255" cy="2646878"/>
          </a:xfrm>
          <a:prstGeom prst="rect">
            <a:avLst/>
          </a:prstGeom>
          <a:noFill/>
        </p:spPr>
        <p:txBody>
          <a:bodyPr wrap="square" rtlCol="0">
            <a:spAutoFit/>
          </a:bodyPr>
          <a:lstStyle/>
          <a:p>
            <a:pPr algn="ctr"/>
            <a:r>
              <a:rPr lang="en-US" sz="16600" b="1" dirty="0" smtClean="0"/>
              <a:t>SITE</a:t>
            </a:r>
            <a:endParaRPr lang="en-US" b="1" dirty="0"/>
          </a:p>
        </p:txBody>
      </p:sp>
    </p:spTree>
    <p:extLst>
      <p:ext uri="{BB962C8B-B14F-4D97-AF65-F5344CB8AC3E}">
        <p14:creationId xmlns:p14="http://schemas.microsoft.com/office/powerpoint/2010/main" val="397730963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363" y="2819400"/>
            <a:ext cx="12279086" cy="3581400"/>
          </a:xfrm>
          <a:prstGeom prst="rect">
            <a:avLst/>
          </a:prstGeom>
        </p:spPr>
      </p:pic>
      <p:sp>
        <p:nvSpPr>
          <p:cNvPr id="3" name="TextBox 2"/>
          <p:cNvSpPr txBox="1"/>
          <p:nvPr/>
        </p:nvSpPr>
        <p:spPr>
          <a:xfrm>
            <a:off x="685800" y="304800"/>
            <a:ext cx="7924800" cy="240065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Humans can </a:t>
            </a:r>
            <a:r>
              <a:rPr lang="en-US" sz="5400" b="1" i="1" dirty="0" smtClean="0">
                <a:effectLst>
                  <a:outerShdw blurRad="38100" dist="38100" dir="2700000" algn="tl">
                    <a:srgbClr val="000000">
                      <a:alpha val="43137"/>
                    </a:srgbClr>
                  </a:outerShdw>
                </a:effectLst>
              </a:rPr>
              <a:t>MODIFY</a:t>
            </a:r>
            <a:r>
              <a:rPr lang="en-US" sz="5400" b="1" dirty="0" smtClean="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a site (change its physical characteristics)</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700992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707007"/>
          </a:xfrm>
          <a:prstGeom prst="rect">
            <a:avLst/>
          </a:prstGeom>
        </p:spPr>
      </p:pic>
      <p:sp>
        <p:nvSpPr>
          <p:cNvPr id="3" name="TextBox 2"/>
          <p:cNvSpPr txBox="1"/>
          <p:nvPr/>
        </p:nvSpPr>
        <p:spPr>
          <a:xfrm>
            <a:off x="76200" y="228600"/>
            <a:ext cx="8915400" cy="584775"/>
          </a:xfrm>
          <a:prstGeom prst="rect">
            <a:avLst/>
          </a:prstGeom>
          <a:noFill/>
        </p:spPr>
        <p:txBody>
          <a:bodyPr wrap="square" rtlCol="0">
            <a:spAutoFit/>
          </a:bodyPr>
          <a:lstStyle/>
          <a:p>
            <a:pPr algn="ctr"/>
            <a:r>
              <a:rPr lang="en-US" sz="3200" b="1" dirty="0" smtClean="0"/>
              <a:t>Palm </a:t>
            </a:r>
            <a:r>
              <a:rPr lang="en-US" sz="3200" b="1" dirty="0" err="1" smtClean="0"/>
              <a:t>Jumeirah</a:t>
            </a:r>
            <a:r>
              <a:rPr lang="en-US" sz="3200" b="1" dirty="0" smtClean="0"/>
              <a:t>- </a:t>
            </a:r>
            <a:r>
              <a:rPr lang="en-US" sz="3200" dirty="0" smtClean="0"/>
              <a:t>Artificial Island in Dubai</a:t>
            </a:r>
            <a:endParaRPr lang="en-US" sz="3200" dirty="0"/>
          </a:p>
        </p:txBody>
      </p:sp>
    </p:spTree>
    <p:extLst>
      <p:ext uri="{BB962C8B-B14F-4D97-AF65-F5344CB8AC3E}">
        <p14:creationId xmlns:p14="http://schemas.microsoft.com/office/powerpoint/2010/main" val="48530712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7903"/>
            <a:ext cx="9144000" cy="6122194"/>
          </a:xfrm>
          <a:prstGeom prst="rect">
            <a:avLst/>
          </a:prstGeom>
        </p:spPr>
      </p:pic>
    </p:spTree>
    <p:extLst>
      <p:ext uri="{BB962C8B-B14F-4D97-AF65-F5344CB8AC3E}">
        <p14:creationId xmlns:p14="http://schemas.microsoft.com/office/powerpoint/2010/main" val="67441946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54244"/>
            <a:ext cx="7086600" cy="107493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2197"/>
            <a:ext cx="9596907" cy="6866080"/>
          </a:xfrm>
          <a:prstGeom prst="rect">
            <a:avLst/>
          </a:prstGeom>
        </p:spPr>
      </p:pic>
    </p:spTree>
    <p:extLst>
      <p:ext uri="{BB962C8B-B14F-4D97-AF65-F5344CB8AC3E}">
        <p14:creationId xmlns:p14="http://schemas.microsoft.com/office/powerpoint/2010/main" val="854995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5693866"/>
          </a:xfrm>
          <a:prstGeom prst="rect">
            <a:avLst/>
          </a:prstGeom>
        </p:spPr>
        <p:txBody>
          <a:bodyPr wrap="square">
            <a:spAutoFit/>
          </a:bodyPr>
          <a:lstStyle/>
          <a:p>
            <a:pPr lvl="1" algn="ctr">
              <a:defRPr/>
            </a:pPr>
            <a:r>
              <a:rPr lang="en-US" sz="4400" b="1" u="sng" dirty="0" smtClean="0">
                <a:solidFill>
                  <a:srgbClr val="FFFF00"/>
                </a:solidFill>
                <a:effectLst>
                  <a:outerShdw blurRad="38100" dist="38100" dir="2700000" algn="tl">
                    <a:srgbClr val="000000">
                      <a:alpha val="43137"/>
                    </a:srgbClr>
                  </a:outerShdw>
                </a:effectLst>
                <a:ea typeface="ＭＳ Ｐゴシック" charset="0"/>
              </a:rPr>
              <a:t>LOCATION: SITUATION</a:t>
            </a:r>
            <a:endParaRPr lang="en-US" sz="4400" b="1" u="sng" dirty="0">
              <a:solidFill>
                <a:srgbClr val="FFFF00"/>
              </a:solidFill>
              <a:effectLst>
                <a:outerShdw blurRad="38100" dist="38100" dir="2700000" algn="tl">
                  <a:srgbClr val="000000">
                    <a:alpha val="43137"/>
                  </a:srgbClr>
                </a:outerShdw>
              </a:effectLst>
              <a:ea typeface="ＭＳ Ｐゴシック" charset="0"/>
            </a:endParaRPr>
          </a:p>
          <a:p>
            <a:pPr marL="1371600" lvl="2" indent="-514350">
              <a:defRPr/>
            </a:pPr>
            <a:r>
              <a:rPr lang="en-US" sz="8000" b="1" i="1" dirty="0">
                <a:effectLst>
                  <a:outerShdw blurRad="38100" dist="38100" dir="2700000" algn="tl">
                    <a:srgbClr val="000000">
                      <a:alpha val="43137"/>
                    </a:srgbClr>
                  </a:outerShdw>
                </a:effectLst>
                <a:ea typeface="ＭＳ Ｐゴシック" charset="0"/>
              </a:rPr>
              <a:t>Situation </a:t>
            </a:r>
            <a:r>
              <a:rPr lang="en-US" sz="8000" b="1" dirty="0">
                <a:effectLst>
                  <a:outerShdw blurRad="38100" dist="38100" dir="2700000" algn="tl">
                    <a:srgbClr val="000000">
                      <a:alpha val="43137"/>
                    </a:srgbClr>
                  </a:outerShdw>
                </a:effectLst>
                <a:ea typeface="ＭＳ Ｐゴシック" charset="0"/>
              </a:rPr>
              <a:t>is the location of a place </a:t>
            </a:r>
            <a:r>
              <a:rPr lang="en-US" sz="8000" b="1" i="1" u="sng" dirty="0">
                <a:effectLst>
                  <a:outerShdw blurRad="38100" dist="38100" dir="2700000" algn="tl">
                    <a:srgbClr val="000000">
                      <a:alpha val="43137"/>
                    </a:srgbClr>
                  </a:outerShdw>
                </a:effectLst>
                <a:ea typeface="ＭＳ Ｐゴシック" charset="0"/>
              </a:rPr>
              <a:t>relative</a:t>
            </a:r>
            <a:r>
              <a:rPr lang="en-US" sz="8000" b="1" u="sng" dirty="0">
                <a:effectLst>
                  <a:outerShdw blurRad="38100" dist="38100" dir="2700000" algn="tl">
                    <a:srgbClr val="000000">
                      <a:alpha val="43137"/>
                    </a:srgbClr>
                  </a:outerShdw>
                </a:effectLst>
                <a:ea typeface="ＭＳ Ｐゴシック" charset="0"/>
              </a:rPr>
              <a:t> to other places</a:t>
            </a:r>
            <a:r>
              <a:rPr lang="en-US" sz="8000" b="1" dirty="0">
                <a:effectLst>
                  <a:outerShdw blurRad="38100" dist="38100" dir="2700000" algn="tl">
                    <a:srgbClr val="000000">
                      <a:alpha val="43137"/>
                    </a:srgbClr>
                  </a:outerShdw>
                </a:effectLst>
                <a:ea typeface="ＭＳ Ｐゴシック" charset="0"/>
              </a:rPr>
              <a:t>.</a:t>
            </a:r>
          </a:p>
        </p:txBody>
      </p:sp>
    </p:spTree>
    <p:extLst>
      <p:ext uri="{BB962C8B-B14F-4D97-AF65-F5344CB8AC3E}">
        <p14:creationId xmlns:p14="http://schemas.microsoft.com/office/powerpoint/2010/main" val="162814903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6740307"/>
          </a:xfrm>
          <a:prstGeom prst="rect">
            <a:avLst/>
          </a:prstGeom>
          <a:noFill/>
        </p:spPr>
        <p:txBody>
          <a:bodyPr wrap="square" rtlCol="0">
            <a:spAutoFit/>
          </a:bodyPr>
          <a:lstStyle/>
          <a:p>
            <a:pPr algn="ctr"/>
            <a:r>
              <a:rPr lang="en-US" sz="7200" dirty="0" smtClean="0">
                <a:effectLst>
                  <a:outerShdw blurRad="38100" dist="38100" dir="2700000" algn="tl">
                    <a:srgbClr val="000000">
                      <a:alpha val="43137"/>
                    </a:srgbClr>
                  </a:outerShdw>
                </a:effectLst>
              </a:rPr>
              <a:t>Often, examining </a:t>
            </a:r>
            <a:r>
              <a:rPr lang="en-US" sz="7200" b="1" i="1" dirty="0" smtClean="0">
                <a:solidFill>
                  <a:srgbClr val="FFFF00"/>
                </a:solidFill>
                <a:effectLst>
                  <a:outerShdw blurRad="38100" dist="38100" dir="2700000" algn="tl">
                    <a:srgbClr val="000000">
                      <a:alpha val="43137"/>
                    </a:srgbClr>
                  </a:outerShdw>
                </a:effectLst>
              </a:rPr>
              <a:t>SITUATION</a:t>
            </a:r>
            <a:r>
              <a:rPr lang="en-US" sz="7200" b="1" i="1" dirty="0" smtClean="0">
                <a:effectLst>
                  <a:outerShdw blurRad="38100" dist="38100" dir="2700000" algn="tl">
                    <a:srgbClr val="000000">
                      <a:alpha val="43137"/>
                    </a:srgbClr>
                  </a:outerShdw>
                </a:effectLst>
              </a:rPr>
              <a:t> </a:t>
            </a:r>
            <a:r>
              <a:rPr lang="en-US" sz="7200" dirty="0" smtClean="0">
                <a:solidFill>
                  <a:srgbClr val="FFFF00"/>
                </a:solidFill>
                <a:effectLst>
                  <a:outerShdw blurRad="38100" dist="38100" dir="2700000" algn="tl">
                    <a:srgbClr val="000000">
                      <a:alpha val="43137"/>
                    </a:srgbClr>
                  </a:outerShdw>
                </a:effectLst>
              </a:rPr>
              <a:t> </a:t>
            </a:r>
            <a:r>
              <a:rPr lang="en-US" sz="7200" dirty="0" smtClean="0">
                <a:effectLst>
                  <a:outerShdw blurRad="38100" dist="38100" dir="2700000" algn="tl">
                    <a:srgbClr val="000000">
                      <a:alpha val="43137"/>
                    </a:srgbClr>
                  </a:outerShdw>
                </a:effectLst>
              </a:rPr>
              <a:t>can reveal factors leading to the success of certain settlements.</a:t>
            </a:r>
            <a:endParaRPr lang="en-US" sz="7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927219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81100"/>
            <a:ext cx="10058400" cy="6286500"/>
          </a:xfrm>
          <a:prstGeom prst="rect">
            <a:avLst/>
          </a:prstGeom>
        </p:spPr>
      </p:pic>
      <p:sp>
        <p:nvSpPr>
          <p:cNvPr id="3" name="TextBox 2"/>
          <p:cNvSpPr txBox="1"/>
          <p:nvPr/>
        </p:nvSpPr>
        <p:spPr>
          <a:xfrm>
            <a:off x="152400" y="228600"/>
            <a:ext cx="9144000" cy="769441"/>
          </a:xfrm>
          <a:prstGeom prst="rect">
            <a:avLst/>
          </a:prstGeom>
          <a:noFill/>
        </p:spPr>
        <p:txBody>
          <a:bodyPr wrap="square" rtlCol="0">
            <a:spAutoFit/>
          </a:bodyPr>
          <a:lstStyle/>
          <a:p>
            <a:r>
              <a:rPr lang="en-US" sz="4400" b="1" dirty="0" smtClean="0">
                <a:solidFill>
                  <a:srgbClr val="FFFF00"/>
                </a:solidFill>
                <a:effectLst>
                  <a:outerShdw blurRad="38100" dist="38100" dir="2700000" algn="tl">
                    <a:srgbClr val="000000">
                      <a:alpha val="43137"/>
                    </a:srgbClr>
                  </a:outerShdw>
                </a:effectLst>
              </a:rPr>
              <a:t>Singapore </a:t>
            </a:r>
            <a:r>
              <a:rPr lang="en-US" sz="3600" b="1" dirty="0" smtClean="0">
                <a:solidFill>
                  <a:srgbClr val="FFFF00"/>
                </a:solidFill>
                <a:effectLst>
                  <a:outerShdw blurRad="38100" dist="38100" dir="2700000" algn="tl">
                    <a:srgbClr val="000000">
                      <a:alpha val="43137"/>
                    </a:srgbClr>
                  </a:outerShdw>
                </a:effectLst>
              </a:rPr>
              <a:t>– </a:t>
            </a:r>
            <a:r>
              <a:rPr lang="en-US" sz="3600" b="1" i="1" dirty="0" smtClean="0">
                <a:solidFill>
                  <a:srgbClr val="FFFF00"/>
                </a:solidFill>
                <a:effectLst>
                  <a:outerShdw blurRad="38100" dist="38100" dir="2700000" algn="tl">
                    <a:srgbClr val="000000">
                      <a:alpha val="43137"/>
                    </a:srgbClr>
                  </a:outerShdw>
                </a:effectLst>
              </a:rPr>
              <a:t>Major World Shipping Hub</a:t>
            </a:r>
            <a:endParaRPr lang="en-US" sz="36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764708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2554545"/>
          </a:xfrm>
          <a:prstGeom prst="rect">
            <a:avLst/>
          </a:prstGeom>
        </p:spPr>
        <p:txBody>
          <a:bodyPr wrap="square">
            <a:spAutoFit/>
          </a:bodyPr>
          <a:lstStyle/>
          <a:p>
            <a:pPr algn="ctr"/>
            <a:r>
              <a:rPr lang="en-US" sz="4000" b="1" dirty="0">
                <a:effectLst>
                  <a:outerShdw blurRad="38100" dist="38100" dir="2700000" algn="tl">
                    <a:srgbClr val="000000">
                      <a:alpha val="43137"/>
                    </a:srgbClr>
                  </a:outerShdw>
                </a:effectLst>
              </a:rPr>
              <a:t>Describing the features of a place </a:t>
            </a:r>
            <a:r>
              <a:rPr lang="en-US" sz="4000" b="1" dirty="0" smtClean="0">
                <a:effectLst>
                  <a:outerShdw blurRad="38100" dist="38100" dir="2700000" algn="tl">
                    <a:srgbClr val="000000">
                      <a:alpha val="43137"/>
                    </a:srgbClr>
                  </a:outerShdw>
                </a:effectLst>
              </a:rPr>
              <a:t>helps to explain </a:t>
            </a:r>
            <a:r>
              <a:rPr lang="en-US" sz="4000" b="1" i="1" dirty="0">
                <a:effectLst>
                  <a:outerShdw blurRad="38100" dist="38100" dir="2700000" algn="tl">
                    <a:srgbClr val="000000">
                      <a:alpha val="43137"/>
                    </a:srgbClr>
                  </a:outerShdw>
                </a:effectLst>
              </a:rPr>
              <a:t>similarities</a:t>
            </a:r>
            <a:r>
              <a:rPr lang="en-US" sz="4000" b="1" dirty="0">
                <a:effectLst>
                  <a:outerShdw blurRad="38100" dist="38100" dir="2700000" algn="tl">
                    <a:srgbClr val="000000">
                      <a:alpha val="43137"/>
                    </a:srgbClr>
                  </a:outerShdw>
                </a:effectLst>
              </a:rPr>
              <a:t>, </a:t>
            </a:r>
            <a:r>
              <a:rPr lang="en-US" sz="4000" b="1" i="1" dirty="0">
                <a:effectLst>
                  <a:outerShdw blurRad="38100" dist="38100" dir="2700000" algn="tl">
                    <a:srgbClr val="000000">
                      <a:alpha val="43137"/>
                    </a:srgbClr>
                  </a:outerShdw>
                </a:effectLst>
              </a:rPr>
              <a:t>differences</a:t>
            </a:r>
            <a:r>
              <a:rPr lang="en-US" sz="4000" b="1" dirty="0">
                <a:effectLst>
                  <a:outerShdw blurRad="38100" dist="38100" dir="2700000" algn="tl">
                    <a:srgbClr val="000000">
                      <a:alpha val="43137"/>
                    </a:srgbClr>
                  </a:outerShdw>
                </a:effectLst>
              </a:rPr>
              <a:t>, and </a:t>
            </a:r>
            <a:r>
              <a:rPr lang="en-US" sz="4000" b="1" i="1" dirty="0">
                <a:effectLst>
                  <a:outerShdw blurRad="38100" dist="38100" dir="2700000" algn="tl">
                    <a:srgbClr val="000000">
                      <a:alpha val="43137"/>
                    </a:srgbClr>
                  </a:outerShdw>
                </a:effectLst>
              </a:rPr>
              <a:t>changes</a:t>
            </a:r>
            <a:r>
              <a:rPr lang="en-US" sz="4000" b="1" dirty="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occurring between </a:t>
            </a:r>
            <a:r>
              <a:rPr lang="en-US" sz="4000" b="1" dirty="0">
                <a:effectLst>
                  <a:outerShdw blurRad="38100" dist="38100" dir="2700000" algn="tl">
                    <a:srgbClr val="000000">
                      <a:alpha val="43137"/>
                    </a:srgbClr>
                  </a:outerShdw>
                </a:effectLst>
              </a:rPr>
              <a:t>different locales.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55937"/>
            <a:ext cx="8763000" cy="8763000"/>
          </a:xfrm>
          <a:prstGeom prst="rect">
            <a:avLst/>
          </a:prstGeom>
        </p:spPr>
      </p:pic>
    </p:spTree>
    <p:extLst>
      <p:ext uri="{BB962C8B-B14F-4D97-AF65-F5344CB8AC3E}">
        <p14:creationId xmlns:p14="http://schemas.microsoft.com/office/powerpoint/2010/main" val="387525518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9" y="868757"/>
            <a:ext cx="9217819" cy="5989243"/>
          </a:xfrm>
          <a:prstGeom prst="rect">
            <a:avLst/>
          </a:prstGeom>
        </p:spPr>
      </p:pic>
      <p:sp>
        <p:nvSpPr>
          <p:cNvPr id="3" name="TextBox 2"/>
          <p:cNvSpPr txBox="1"/>
          <p:nvPr/>
        </p:nvSpPr>
        <p:spPr>
          <a:xfrm>
            <a:off x="-228600" y="152400"/>
            <a:ext cx="9448800" cy="677108"/>
          </a:xfrm>
          <a:prstGeom prst="rect">
            <a:avLst/>
          </a:prstGeom>
          <a:noFill/>
        </p:spPr>
        <p:txBody>
          <a:bodyPr wrap="square" rtlCol="0">
            <a:spAutoFit/>
          </a:bodyPr>
          <a:lstStyle/>
          <a:p>
            <a:pPr algn="ctr"/>
            <a:r>
              <a:rPr lang="en-US" sz="3800" b="1" dirty="0" smtClean="0">
                <a:solidFill>
                  <a:srgbClr val="FFFF00"/>
                </a:solidFill>
                <a:effectLst>
                  <a:outerShdw blurRad="38100" dist="38100" dir="2700000" algn="tl">
                    <a:srgbClr val="000000">
                      <a:alpha val="43137"/>
                    </a:srgbClr>
                  </a:outerShdw>
                </a:effectLst>
              </a:rPr>
              <a:t>SINGAPORE - </a:t>
            </a:r>
            <a:r>
              <a:rPr lang="en-US" sz="3800" b="1" i="1" dirty="0" smtClean="0">
                <a:solidFill>
                  <a:srgbClr val="FFFF00"/>
                </a:solidFill>
                <a:effectLst>
                  <a:outerShdw blurRad="38100" dist="38100" dir="2700000" algn="tl">
                    <a:srgbClr val="000000">
                      <a:alpha val="43137"/>
                    </a:srgbClr>
                  </a:outerShdw>
                </a:effectLst>
              </a:rPr>
              <a:t>STRAIT OF MALACCA</a:t>
            </a:r>
            <a:endParaRPr lang="en-US" sz="38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782816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39428"/>
            <a:ext cx="11363656" cy="5918571"/>
          </a:xfrm>
          <a:prstGeom prst="rect">
            <a:avLst/>
          </a:prstGeom>
        </p:spPr>
      </p:pic>
      <p:sp>
        <p:nvSpPr>
          <p:cNvPr id="3" name="TextBox 2"/>
          <p:cNvSpPr txBox="1"/>
          <p:nvPr/>
        </p:nvSpPr>
        <p:spPr>
          <a:xfrm>
            <a:off x="914400" y="0"/>
            <a:ext cx="7010400"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Istanbul, Turkey</a:t>
            </a:r>
            <a:endParaRPr lang="en-US" sz="5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2381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 y="990600"/>
            <a:ext cx="10642085" cy="5867400"/>
          </a:xfrm>
          <a:prstGeom prst="rect">
            <a:avLst/>
          </a:prstGeom>
        </p:spPr>
      </p:pic>
      <p:sp>
        <p:nvSpPr>
          <p:cNvPr id="3" name="TextBox 2"/>
          <p:cNvSpPr txBox="1"/>
          <p:nvPr/>
        </p:nvSpPr>
        <p:spPr>
          <a:xfrm>
            <a:off x="152400" y="0"/>
            <a:ext cx="8915400"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ISTANBUL - </a:t>
            </a:r>
            <a:r>
              <a:rPr lang="en-US" sz="5400" b="1" i="1" dirty="0" smtClean="0">
                <a:solidFill>
                  <a:srgbClr val="FFFF00"/>
                </a:solidFill>
                <a:effectLst>
                  <a:outerShdw blurRad="38100" dist="38100" dir="2700000" algn="tl">
                    <a:srgbClr val="000000">
                      <a:alpha val="43137"/>
                    </a:srgbClr>
                  </a:outerShdw>
                </a:effectLst>
              </a:rPr>
              <a:t>BOSPORUS</a:t>
            </a:r>
            <a:endParaRPr lang="en-US" sz="54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083475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10600" cy="3785652"/>
          </a:xfrm>
          <a:prstGeom prst="rect">
            <a:avLst/>
          </a:prstGeom>
          <a:noFill/>
        </p:spPr>
        <p:txBody>
          <a:bodyPr wrap="square" rtlCol="0">
            <a:spAutoFit/>
          </a:bodyPr>
          <a:lstStyle/>
          <a:p>
            <a:pPr algn="ctr"/>
            <a:r>
              <a:rPr lang="en-US" sz="6000" b="1" dirty="0" smtClean="0">
                <a:effectLst>
                  <a:outerShdw blurRad="38100" dist="38100" dir="2700000" algn="tl">
                    <a:srgbClr val="000000">
                      <a:alpha val="43137"/>
                    </a:srgbClr>
                  </a:outerShdw>
                </a:effectLst>
              </a:rPr>
              <a:t>SITUATION, however, can also explain why some settlements are </a:t>
            </a:r>
            <a:r>
              <a:rPr lang="en-US" sz="6000" b="1" i="1" dirty="0" smtClean="0">
                <a:effectLst>
                  <a:outerShdw blurRad="38100" dist="38100" dir="2700000" algn="tl">
                    <a:srgbClr val="000000">
                      <a:alpha val="43137"/>
                    </a:srgbClr>
                  </a:outerShdw>
                </a:effectLst>
              </a:rPr>
              <a:t>less prosperous.</a:t>
            </a:r>
            <a:endParaRPr lang="en-US" sz="6000" b="1" i="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0620"/>
            <a:ext cx="9144000" cy="3904180"/>
          </a:xfrm>
          <a:prstGeom prst="rect">
            <a:avLst/>
          </a:prstGeom>
        </p:spPr>
      </p:pic>
    </p:spTree>
    <p:extLst>
      <p:ext uri="{BB962C8B-B14F-4D97-AF65-F5344CB8AC3E}">
        <p14:creationId xmlns:p14="http://schemas.microsoft.com/office/powerpoint/2010/main" val="125600942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477549"/>
            <a:ext cx="5557234" cy="7335549"/>
          </a:xfrm>
          <a:prstGeom prst="rect">
            <a:avLst/>
          </a:prstGeom>
        </p:spPr>
      </p:pic>
      <p:sp>
        <p:nvSpPr>
          <p:cNvPr id="2" name="TextBox 1"/>
          <p:cNvSpPr txBox="1"/>
          <p:nvPr/>
        </p:nvSpPr>
        <p:spPr>
          <a:xfrm>
            <a:off x="0" y="762000"/>
            <a:ext cx="4038600" cy="5016758"/>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Old </a:t>
            </a:r>
            <a:r>
              <a:rPr lang="en-US" sz="4000" b="1" dirty="0" err="1" smtClean="0">
                <a:effectLst>
                  <a:outerShdw blurRad="38100" dist="38100" dir="2700000" algn="tl">
                    <a:srgbClr val="000000">
                      <a:alpha val="43137"/>
                    </a:srgbClr>
                  </a:outerShdw>
                </a:effectLst>
              </a:rPr>
              <a:t>Saybrook</a:t>
            </a:r>
            <a:r>
              <a:rPr lang="en-US" sz="4000" b="1" dirty="0" smtClean="0">
                <a:effectLst>
                  <a:outerShdw blurRad="38100" dist="38100" dir="2700000" algn="tl">
                    <a:srgbClr val="000000">
                      <a:alpha val="43137"/>
                    </a:srgbClr>
                  </a:outerShdw>
                </a:effectLst>
              </a:rPr>
              <a:t> is located at the mouth of the CT river; many major cities are located in similar SITUATIONS.</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766674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14400"/>
            <a:ext cx="9144000" cy="1143000"/>
          </a:xfrm>
        </p:spPr>
        <p:txBody>
          <a:bodyPr>
            <a:noAutofit/>
          </a:bodyPr>
          <a:lstStyle/>
          <a:p>
            <a:pPr algn="ctr"/>
            <a:r>
              <a:rPr lang="en-US" sz="4400" i="1" dirty="0" smtClean="0">
                <a:solidFill>
                  <a:srgbClr val="FFFF00"/>
                </a:solidFill>
              </a:rPr>
              <a:t>Old </a:t>
            </a:r>
            <a:r>
              <a:rPr lang="en-US" sz="4400" i="1" dirty="0" err="1" smtClean="0">
                <a:solidFill>
                  <a:srgbClr val="FFFF00"/>
                </a:solidFill>
              </a:rPr>
              <a:t>Saybrook</a:t>
            </a:r>
            <a:r>
              <a:rPr lang="en-US" sz="4400" i="1" dirty="0" smtClean="0">
                <a:solidFill>
                  <a:srgbClr val="FFFF00"/>
                </a:solidFill>
              </a:rPr>
              <a:t> </a:t>
            </a:r>
            <a:r>
              <a:rPr lang="en-US" sz="4400" dirty="0" smtClean="0">
                <a:solidFill>
                  <a:srgbClr val="FFFF00"/>
                </a:solidFill>
              </a:rPr>
              <a:t>would likely be a city if not for the </a:t>
            </a:r>
            <a:r>
              <a:rPr lang="en-US" sz="4400" i="1" u="sng" dirty="0" smtClean="0">
                <a:solidFill>
                  <a:srgbClr val="FFFF00"/>
                </a:solidFill>
              </a:rPr>
              <a:t>SANDBAR</a:t>
            </a:r>
            <a:r>
              <a:rPr lang="en-US" sz="4400" dirty="0" smtClean="0">
                <a:solidFill>
                  <a:srgbClr val="FFFF00"/>
                </a:solidFill>
              </a:rPr>
              <a:t> off its coast that prevents ships from passing upriver</a:t>
            </a:r>
            <a:endParaRPr lang="en-US" sz="4400"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050" y="3200400"/>
            <a:ext cx="8551900" cy="3886200"/>
          </a:xfrm>
        </p:spPr>
      </p:pic>
    </p:spTree>
    <p:extLst>
      <p:ext uri="{BB962C8B-B14F-4D97-AF65-F5344CB8AC3E}">
        <p14:creationId xmlns:p14="http://schemas.microsoft.com/office/powerpoint/2010/main" val="256155944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3191"/>
            <a:ext cx="13406549" cy="7086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731" y="-23191"/>
            <a:ext cx="1297408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985"/>
            <a:ext cx="10439400" cy="6832785"/>
          </a:xfrm>
          <a:prstGeom prst="rect">
            <a:avLst/>
          </a:prstGeom>
        </p:spPr>
      </p:pic>
    </p:spTree>
    <p:extLst>
      <p:ext uri="{BB962C8B-B14F-4D97-AF65-F5344CB8AC3E}">
        <p14:creationId xmlns:p14="http://schemas.microsoft.com/office/powerpoint/2010/main" val="310941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3"/>
                                        </p:tgtEl>
                                      </p:cBhvr>
                                    </p:animEffect>
                                    <p:anim calcmode="lin" valueType="num">
                                      <p:cBhvr>
                                        <p:cTn id="20" dur="1000"/>
                                        <p:tgtEl>
                                          <p:spTgt spid="3"/>
                                        </p:tgtEl>
                                        <p:attrNameLst>
                                          <p:attrName>ppt_x</p:attrName>
                                        </p:attrNameLst>
                                      </p:cBhvr>
                                      <p:tavLst>
                                        <p:tav tm="0">
                                          <p:val>
                                            <p:strVal val="ppt_x"/>
                                          </p:val>
                                        </p:tav>
                                        <p:tav tm="100000">
                                          <p:val>
                                            <p:strVal val="ppt_x"/>
                                          </p:val>
                                        </p:tav>
                                      </p:tavLst>
                                    </p:anim>
                                    <p:anim calcmode="lin" valueType="num">
                                      <p:cBhvr>
                                        <p:cTn id="21" dur="1000"/>
                                        <p:tgtEl>
                                          <p:spTgt spid="3"/>
                                        </p:tgtEl>
                                        <p:attrNameLst>
                                          <p:attrName>ppt_y</p:attrName>
                                        </p:attrNameLst>
                                      </p:cBhvr>
                                      <p:tavLst>
                                        <p:tav tm="0">
                                          <p:val>
                                            <p:strVal val="ppt_y"/>
                                          </p:val>
                                        </p:tav>
                                        <p:tav tm="100000">
                                          <p:val>
                                            <p:strVal val="ppt_y+.1"/>
                                          </p:val>
                                        </p:tav>
                                      </p:tavLst>
                                    </p:anim>
                                    <p:set>
                                      <p:cBhvr>
                                        <p:cTn id="22" dur="1" fill="hold">
                                          <p:stCondLst>
                                            <p:cond delay="999"/>
                                          </p:stCondLst>
                                        </p:cTn>
                                        <p:tgtEl>
                                          <p:spTgt spid="3"/>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07623"/>
            <a:ext cx="8686800" cy="5816977"/>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Aside from identifying </a:t>
            </a:r>
            <a:r>
              <a:rPr lang="en-US" sz="4000" b="1" i="1" u="sng" dirty="0" smtClean="0">
                <a:effectLst>
                  <a:outerShdw blurRad="38100" dist="38100" dir="2700000" algn="tl">
                    <a:srgbClr val="000000">
                      <a:alpha val="43137"/>
                    </a:srgbClr>
                  </a:outerShdw>
                </a:effectLst>
              </a:rPr>
              <a:t>LOCATION CHARACTERISTICS</a:t>
            </a:r>
            <a:r>
              <a:rPr lang="en-US" sz="4000" b="1" dirty="0" smtClean="0">
                <a:effectLst>
                  <a:outerShdw blurRad="38100" dist="38100" dir="2700000" algn="tl">
                    <a:srgbClr val="000000">
                      <a:alpha val="43137"/>
                    </a:srgbClr>
                  </a:outerShdw>
                </a:effectLst>
              </a:rPr>
              <a:t>, geographers also look for </a:t>
            </a:r>
            <a:r>
              <a:rPr lang="en-US" sz="4000" b="1" i="1" dirty="0" smtClean="0">
                <a:effectLst>
                  <a:outerShdw blurRad="38100" dist="38100" dir="2700000" algn="tl">
                    <a:srgbClr val="000000">
                      <a:alpha val="43137"/>
                    </a:srgbClr>
                  </a:outerShdw>
                </a:effectLst>
              </a:rPr>
              <a:t>SIMILARITIES</a:t>
            </a:r>
            <a:r>
              <a:rPr lang="en-US" sz="4000" b="1" dirty="0" smtClean="0">
                <a:effectLst>
                  <a:outerShdw blurRad="38100" dist="38100" dir="2700000" algn="tl">
                    <a:srgbClr val="000000">
                      <a:alpha val="43137"/>
                    </a:srgbClr>
                  </a:outerShdw>
                </a:effectLst>
              </a:rPr>
              <a:t> which unite different PLACES together into </a:t>
            </a:r>
            <a:r>
              <a:rPr lang="en-US" sz="4000" b="1" i="1" dirty="0" smtClean="0">
                <a:effectLst>
                  <a:outerShdw blurRad="38100" dist="38100" dir="2700000" algn="tl">
                    <a:srgbClr val="000000">
                      <a:alpha val="43137"/>
                    </a:srgbClr>
                  </a:outerShdw>
                </a:effectLst>
              </a:rPr>
              <a:t>groups</a:t>
            </a:r>
            <a:r>
              <a:rPr lang="en-US" sz="4000" b="1" dirty="0" smtClean="0">
                <a:effectLst>
                  <a:outerShdw blurRad="38100" dist="38100" dir="2700000" algn="tl">
                    <a:srgbClr val="000000">
                      <a:alpha val="43137"/>
                    </a:srgbClr>
                  </a:outerShdw>
                </a:effectLst>
              </a:rPr>
              <a:t>.</a:t>
            </a:r>
          </a:p>
          <a:p>
            <a:pPr algn="ctr"/>
            <a:endParaRPr lang="en-US" sz="4000" b="1" dirty="0">
              <a:effectLst>
                <a:outerShdw blurRad="38100" dist="38100" dir="2700000" algn="tl">
                  <a:srgbClr val="000000">
                    <a:alpha val="43137"/>
                  </a:srgbClr>
                </a:outerShdw>
              </a:effectLst>
            </a:endParaRPr>
          </a:p>
          <a:p>
            <a:pPr algn="ctr"/>
            <a:r>
              <a:rPr lang="en-US" sz="6600" b="1" dirty="0" smtClean="0">
                <a:effectLst>
                  <a:outerShdw blurRad="38100" dist="38100" dir="2700000" algn="tl">
                    <a:srgbClr val="000000">
                      <a:alpha val="43137"/>
                    </a:srgbClr>
                  </a:outerShdw>
                </a:effectLst>
              </a:rPr>
              <a:t>These groupings are called </a:t>
            </a:r>
            <a:r>
              <a:rPr lang="en-US" sz="6600" b="1" i="1" u="sng" dirty="0" smtClean="0">
                <a:effectLst>
                  <a:outerShdw blurRad="38100" dist="38100" dir="2700000" algn="tl">
                    <a:srgbClr val="000000">
                      <a:alpha val="43137"/>
                    </a:srgbClr>
                  </a:outerShdw>
                </a:effectLst>
              </a:rPr>
              <a:t>REGIONS</a:t>
            </a:r>
            <a:r>
              <a:rPr lang="en-US" sz="6600" b="1" dirty="0" smtClean="0">
                <a:effectLst>
                  <a:outerShdw blurRad="38100" dist="38100" dir="2700000" algn="tl">
                    <a:srgbClr val="000000">
                      <a:alpha val="43137"/>
                    </a:srgbClr>
                  </a:outerShdw>
                </a:effectLst>
              </a:rPr>
              <a:t>.</a:t>
            </a:r>
            <a:endParaRPr lang="en-US"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5612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915400" cy="5106988"/>
          </a:xfrm>
          <a:extLst>
            <a:ext uri="{FAA26D3D-D897-4be2-8F04-BA451C77F1D7}">
              <ma14:placeholderFlag xmlns:ma14="http://schemas.microsoft.com/office/mac/drawingml/2011/main" xmlns="" val="1"/>
            </a:ext>
          </a:extLst>
        </p:spPr>
        <p:txBody>
          <a:bodyPr>
            <a:noAutofit/>
          </a:bodyPr>
          <a:lstStyle/>
          <a:p>
            <a:pPr marL="137160" indent="0" algn="ctr">
              <a:buNone/>
            </a:pPr>
            <a:r>
              <a:rPr lang="en-US" sz="4000" b="1" u="sng" dirty="0" smtClean="0">
                <a:solidFill>
                  <a:srgbClr val="FFFF00"/>
                </a:solidFill>
                <a:effectLst>
                  <a:outerShdw blurRad="38100" dist="38100" dir="2700000" algn="tl">
                    <a:srgbClr val="000000">
                      <a:alpha val="43137"/>
                    </a:srgbClr>
                  </a:outerShdw>
                </a:effectLst>
              </a:rPr>
              <a:t>REGION: A Unique Area</a:t>
            </a:r>
          </a:p>
          <a:p>
            <a:pPr lvl="1" algn="ctr"/>
            <a:r>
              <a:rPr lang="en-US" sz="4000" b="1" dirty="0" smtClean="0">
                <a:effectLst>
                  <a:outerShdw blurRad="38100" dist="38100" dir="2700000" algn="tl">
                    <a:srgbClr val="000000">
                      <a:alpha val="43137"/>
                    </a:srgbClr>
                  </a:outerShdw>
                </a:effectLst>
              </a:rPr>
              <a:t>An area on Earth defined by one or more </a:t>
            </a:r>
            <a:r>
              <a:rPr lang="en-US" sz="4000" b="1" i="1" dirty="0" smtClean="0">
                <a:effectLst>
                  <a:outerShdw blurRad="38100" dist="38100" dir="2700000" algn="tl">
                    <a:srgbClr val="000000">
                      <a:alpha val="43137"/>
                    </a:srgbClr>
                  </a:outerShdw>
                </a:effectLst>
              </a:rPr>
              <a:t>distinctive characteristics </a:t>
            </a:r>
            <a:r>
              <a:rPr lang="en-US" sz="4000" b="1" dirty="0" smtClean="0">
                <a:effectLst>
                  <a:outerShdw blurRad="38100" dist="38100" dir="2700000" algn="tl">
                    <a:srgbClr val="000000">
                      <a:alpha val="43137"/>
                    </a:srgbClr>
                  </a:outerShdw>
                </a:effectLst>
              </a:rPr>
              <a:t>is a </a:t>
            </a:r>
            <a:r>
              <a:rPr lang="en-US" sz="4000" b="1" i="1" u="sng" dirty="0" smtClean="0">
                <a:effectLst>
                  <a:outerShdw blurRad="38100" dist="38100" dir="2700000" algn="tl">
                    <a:srgbClr val="000000">
                      <a:alpha val="43137"/>
                    </a:srgbClr>
                  </a:outerShdw>
                </a:effectLst>
              </a:rPr>
              <a:t>REGION</a:t>
            </a:r>
            <a:r>
              <a:rPr lang="en-US" sz="4000" b="1" dirty="0" smtClean="0">
                <a:effectLst>
                  <a:outerShdw blurRad="38100" dist="38100" dir="2700000" algn="tl">
                    <a:srgbClr val="000000">
                      <a:alpha val="43137"/>
                    </a:srgbClr>
                  </a:outerShdw>
                </a:effectLst>
              </a:rPr>
              <a:t>.</a:t>
            </a:r>
          </a:p>
          <a:p>
            <a:pPr lvl="2"/>
            <a:r>
              <a:rPr lang="en-US" sz="3600" b="1" dirty="0" smtClean="0">
                <a:effectLst>
                  <a:outerShdw blurRad="38100" dist="38100" dir="2700000" algn="tl">
                    <a:srgbClr val="000000">
                      <a:alpha val="43137"/>
                    </a:srgbClr>
                  </a:outerShdw>
                </a:effectLst>
              </a:rPr>
              <a:t>Usually viewed at </a:t>
            </a:r>
            <a:r>
              <a:rPr lang="en-US" sz="3600" b="1" i="1" u="sng" dirty="0" smtClean="0">
                <a:effectLst>
                  <a:outerShdw blurRad="38100" dist="38100" dir="2700000" algn="tl">
                    <a:srgbClr val="000000">
                      <a:alpha val="43137"/>
                    </a:srgbClr>
                  </a:outerShdw>
                </a:effectLst>
              </a:rPr>
              <a:t>two scales:</a:t>
            </a:r>
          </a:p>
          <a:p>
            <a:pPr marL="1828800" lvl="3" indent="-457200"/>
            <a:r>
              <a:rPr lang="en-US" sz="3200" b="1" dirty="0" smtClean="0">
                <a:effectLst>
                  <a:outerShdw blurRad="38100" dist="38100" dir="2700000" algn="tl">
                    <a:srgbClr val="000000">
                      <a:alpha val="43137"/>
                    </a:srgbClr>
                  </a:outerShdw>
                </a:effectLst>
              </a:rPr>
              <a:t>Spanning </a:t>
            </a:r>
            <a:r>
              <a:rPr lang="en-US" sz="3200" b="1" i="1" dirty="0" smtClean="0">
                <a:effectLst>
                  <a:outerShdw blurRad="38100" dist="38100" dir="2700000" algn="tl">
                    <a:srgbClr val="000000">
                      <a:alpha val="43137"/>
                    </a:srgbClr>
                  </a:outerShdw>
                </a:effectLst>
              </a:rPr>
              <a:t>ACROSS</a:t>
            </a:r>
            <a:r>
              <a:rPr lang="en-US" sz="3200" b="1" dirty="0" smtClean="0">
                <a:effectLst>
                  <a:outerShdw blurRad="38100" dist="38100" dir="2700000" algn="tl">
                    <a:srgbClr val="000000">
                      <a:alpha val="43137"/>
                    </a:srgbClr>
                  </a:outerShdw>
                </a:effectLst>
              </a:rPr>
              <a:t> political states </a:t>
            </a:r>
          </a:p>
          <a:p>
            <a:pPr marL="1371600" lvl="3" indent="0">
              <a:buNone/>
            </a:pPr>
            <a:r>
              <a:rPr lang="en-US" sz="3200" b="1" dirty="0">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		   (‘Eastern Europe’)</a:t>
            </a:r>
          </a:p>
          <a:p>
            <a:pPr marL="1828800" lvl="3" indent="-457200"/>
            <a:r>
              <a:rPr lang="en-US" sz="3200" b="1" dirty="0" smtClean="0">
                <a:effectLst>
                  <a:outerShdw blurRad="38100" dist="38100" dir="2700000" algn="tl">
                    <a:srgbClr val="000000">
                      <a:alpha val="43137"/>
                    </a:srgbClr>
                  </a:outerShdw>
                </a:effectLst>
              </a:rPr>
              <a:t>Constrained </a:t>
            </a:r>
            <a:r>
              <a:rPr lang="en-US" sz="3200" b="1" i="1" dirty="0" smtClean="0">
                <a:effectLst>
                  <a:outerShdw blurRad="38100" dist="38100" dir="2700000" algn="tl">
                    <a:srgbClr val="000000">
                      <a:alpha val="43137"/>
                    </a:srgbClr>
                  </a:outerShdw>
                </a:effectLst>
              </a:rPr>
              <a:t>WITHIN</a:t>
            </a:r>
            <a:r>
              <a:rPr lang="en-US" sz="3200" b="1" dirty="0" smtClean="0">
                <a:effectLst>
                  <a:outerShdw blurRad="38100" dist="38100" dir="2700000" algn="tl">
                    <a:srgbClr val="000000">
                      <a:alpha val="43137"/>
                    </a:srgbClr>
                  </a:outerShdw>
                </a:effectLst>
              </a:rPr>
              <a:t> one political state. 	   (‘New England’)</a:t>
            </a:r>
          </a:p>
        </p:txBody>
      </p:sp>
    </p:spTree>
    <p:extLst>
      <p:ext uri="{BB962C8B-B14F-4D97-AF65-F5344CB8AC3E}">
        <p14:creationId xmlns:p14="http://schemas.microsoft.com/office/powerpoint/2010/main" val="2655990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304800"/>
            <a:ext cx="9372600" cy="6096000"/>
          </a:xfrm>
        </p:spPr>
        <p:txBody>
          <a:bodyPr>
            <a:noAutofit/>
          </a:bodyPr>
          <a:lstStyle/>
          <a:p>
            <a:pPr lvl="2" algn="ctr"/>
            <a:r>
              <a:rPr lang="en-US" sz="3600" b="1" dirty="0">
                <a:effectLst>
                  <a:outerShdw blurRad="38100" dist="38100" dir="2700000" algn="tl">
                    <a:srgbClr val="000000">
                      <a:alpha val="43137"/>
                    </a:srgbClr>
                  </a:outerShdw>
                </a:effectLst>
              </a:rPr>
              <a:t>A region derives </a:t>
            </a:r>
            <a:r>
              <a:rPr lang="en-US" sz="3600" b="1" dirty="0" smtClean="0">
                <a:effectLst>
                  <a:outerShdw blurRad="38100" dist="38100" dir="2700000" algn="tl">
                    <a:srgbClr val="000000">
                      <a:alpha val="43137"/>
                    </a:srgbClr>
                  </a:outerShdw>
                </a:effectLst>
              </a:rPr>
              <a:t>character </a:t>
            </a:r>
            <a:r>
              <a:rPr lang="en-US" sz="3600" b="1" dirty="0">
                <a:effectLst>
                  <a:outerShdw blurRad="38100" dist="38100" dir="2700000" algn="tl">
                    <a:srgbClr val="000000">
                      <a:alpha val="43137"/>
                    </a:srgbClr>
                  </a:outerShdw>
                </a:effectLst>
              </a:rPr>
              <a:t>through </a:t>
            </a:r>
            <a:r>
              <a:rPr lang="en-US" sz="3600" b="1" dirty="0" smtClean="0">
                <a:effectLst>
                  <a:outerShdw blurRad="38100" dist="38100" dir="2700000" algn="tl">
                    <a:srgbClr val="000000">
                      <a:alpha val="43137"/>
                    </a:srgbClr>
                  </a:outerShdw>
                </a:effectLst>
              </a:rPr>
              <a:t>its </a:t>
            </a:r>
            <a:r>
              <a:rPr lang="en-US" sz="4000" b="1" u="sng" dirty="0" smtClean="0">
                <a:solidFill>
                  <a:srgbClr val="FFFF00"/>
                </a:solidFill>
                <a:effectLst>
                  <a:outerShdw blurRad="38100" dist="38100" dir="2700000" algn="tl">
                    <a:srgbClr val="000000">
                      <a:alpha val="43137"/>
                    </a:srgbClr>
                  </a:outerShdw>
                </a:effectLst>
              </a:rPr>
              <a:t>CULTURAL </a:t>
            </a:r>
            <a:r>
              <a:rPr lang="en-US" sz="4000" b="1" u="sng" dirty="0">
                <a:solidFill>
                  <a:srgbClr val="FFFF00"/>
                </a:solidFill>
                <a:effectLst>
                  <a:outerShdw blurRad="38100" dist="38100" dir="2700000" algn="tl">
                    <a:srgbClr val="000000">
                      <a:alpha val="43137"/>
                    </a:srgbClr>
                  </a:outerShdw>
                </a:effectLst>
              </a:rPr>
              <a:t>LANDSCAPE</a:t>
            </a:r>
            <a:r>
              <a:rPr lang="en-US" sz="3600" b="1" dirty="0">
                <a:solidFill>
                  <a:srgbClr val="FFFF00"/>
                </a:solidFill>
                <a:effectLst>
                  <a:outerShdw blurRad="38100" dist="38100" dir="2700000" algn="tl">
                    <a:srgbClr val="000000">
                      <a:alpha val="43137"/>
                    </a:srgbClr>
                  </a:outerShdw>
                </a:effectLst>
              </a:rPr>
              <a:t>- </a:t>
            </a:r>
            <a:r>
              <a:rPr lang="en-US" sz="3600" b="1" dirty="0">
                <a:effectLst>
                  <a:outerShdw blurRad="38100" dist="38100" dir="2700000" algn="tl">
                    <a:srgbClr val="000000">
                      <a:alpha val="43137"/>
                    </a:srgbClr>
                  </a:outerShdw>
                </a:effectLst>
              </a:rPr>
              <a:t>a combination of </a:t>
            </a:r>
            <a:r>
              <a:rPr lang="en-US" sz="3600" b="1" i="1" dirty="0">
                <a:effectLst>
                  <a:outerShdw blurRad="38100" dist="38100" dir="2700000" algn="tl">
                    <a:srgbClr val="000000">
                      <a:alpha val="43137"/>
                    </a:srgbClr>
                  </a:outerShdw>
                </a:effectLst>
              </a:rPr>
              <a:t>cultural</a:t>
            </a:r>
            <a:r>
              <a:rPr lang="en-US" sz="3600" b="1" dirty="0">
                <a:effectLst>
                  <a:outerShdw blurRad="38100" dist="38100" dir="2700000" algn="tl">
                    <a:srgbClr val="000000">
                      <a:alpha val="43137"/>
                    </a:srgbClr>
                  </a:outerShdw>
                </a:effectLst>
              </a:rPr>
              <a:t>, </a:t>
            </a:r>
            <a:r>
              <a:rPr lang="en-US" sz="3600" b="1" i="1" dirty="0">
                <a:effectLst>
                  <a:outerShdw blurRad="38100" dist="38100" dir="2700000" algn="tl">
                    <a:srgbClr val="000000">
                      <a:alpha val="43137"/>
                    </a:srgbClr>
                  </a:outerShdw>
                </a:effectLst>
              </a:rPr>
              <a:t>religious</a:t>
            </a:r>
            <a:r>
              <a:rPr lang="en-US" sz="3600" b="1" dirty="0" smtClean="0">
                <a:effectLst>
                  <a:outerShdw blurRad="38100" dist="38100" dir="2700000" algn="tl">
                    <a:srgbClr val="000000">
                      <a:alpha val="43137"/>
                    </a:srgbClr>
                  </a:outerShdw>
                </a:effectLst>
              </a:rPr>
              <a:t>, </a:t>
            </a:r>
            <a:r>
              <a:rPr lang="en-US" sz="3600" b="1" i="1" dirty="0" smtClean="0">
                <a:effectLst>
                  <a:outerShdw blurRad="38100" dist="38100" dir="2700000" algn="tl">
                    <a:srgbClr val="000000">
                      <a:alpha val="43137"/>
                    </a:srgbClr>
                  </a:outerShdw>
                </a:effectLst>
              </a:rPr>
              <a:t>economic</a:t>
            </a:r>
            <a:r>
              <a:rPr lang="en-US" sz="3600" b="1" dirty="0" smtClean="0">
                <a:effectLst>
                  <a:outerShdw blurRad="38100" dist="38100" dir="2700000" algn="tl">
                    <a:srgbClr val="000000">
                      <a:alpha val="43137"/>
                    </a:srgbClr>
                  </a:outerShdw>
                </a:effectLst>
              </a:rPr>
              <a:t>, </a:t>
            </a:r>
            <a:r>
              <a:rPr lang="en-US" sz="3600" b="1" dirty="0">
                <a:effectLst>
                  <a:outerShdw blurRad="38100" dist="38100" dir="2700000" algn="tl">
                    <a:srgbClr val="000000">
                      <a:alpha val="43137"/>
                    </a:srgbClr>
                  </a:outerShdw>
                </a:effectLst>
              </a:rPr>
              <a:t>and </a:t>
            </a:r>
            <a:r>
              <a:rPr lang="en-US" sz="3600" b="1" i="1" dirty="0">
                <a:effectLst>
                  <a:outerShdw blurRad="38100" dist="38100" dir="2700000" algn="tl">
                    <a:srgbClr val="000000">
                      <a:alpha val="43137"/>
                    </a:srgbClr>
                  </a:outerShdw>
                </a:effectLst>
              </a:rPr>
              <a:t>physical </a:t>
            </a:r>
            <a:r>
              <a:rPr lang="en-US" sz="3600" b="1" dirty="0" smtClean="0">
                <a:effectLst>
                  <a:outerShdw blurRad="38100" dist="38100" dir="2700000" algn="tl">
                    <a:srgbClr val="000000">
                      <a:alpha val="43137"/>
                    </a:srgbClr>
                  </a:outerShdw>
                </a:effectLst>
              </a:rPr>
              <a:t>features.</a:t>
            </a:r>
          </a:p>
          <a:p>
            <a:pPr lvl="2" algn="ctr"/>
            <a:endParaRPr lang="en-US" altLang="en-US" sz="3600" b="1" dirty="0">
              <a:effectLst>
                <a:outerShdw blurRad="38100" dist="38100" dir="2700000" algn="tl">
                  <a:srgbClr val="000000">
                    <a:alpha val="43137"/>
                  </a:srgbClr>
                </a:outerShdw>
              </a:effectLst>
            </a:endParaRPr>
          </a:p>
          <a:p>
            <a:pPr algn="ctr"/>
            <a:endParaRPr lang="en-US" sz="40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25" y="2971800"/>
            <a:ext cx="7524750" cy="9087583"/>
          </a:xfrm>
          <a:prstGeom prst="rect">
            <a:avLst/>
          </a:prstGeom>
        </p:spPr>
      </p:pic>
    </p:spTree>
    <p:extLst>
      <p:ext uri="{BB962C8B-B14F-4D97-AF65-F5344CB8AC3E}">
        <p14:creationId xmlns:p14="http://schemas.microsoft.com/office/powerpoint/2010/main" val="202854896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763000" cy="5201424"/>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E</a:t>
            </a:r>
            <a:r>
              <a:rPr lang="en-US" sz="3600" b="1" dirty="0" smtClean="0">
                <a:effectLst>
                  <a:outerShdw blurRad="38100" dist="38100" dir="2700000" algn="tl">
                    <a:srgbClr val="000000">
                      <a:alpha val="43137"/>
                    </a:srgbClr>
                  </a:outerShdw>
                </a:effectLst>
              </a:rPr>
              <a:t>very person holds a unique </a:t>
            </a:r>
            <a:r>
              <a:rPr lang="en-US" sz="3600" b="1" u="sng" dirty="0" smtClean="0">
                <a:effectLst>
                  <a:outerShdw blurRad="38100" dist="38100" dir="2700000" algn="tl">
                    <a:srgbClr val="000000">
                      <a:alpha val="43137"/>
                    </a:srgbClr>
                  </a:outerShdw>
                </a:effectLst>
              </a:rPr>
              <a:t>SENSE OF PLACE</a:t>
            </a:r>
            <a:r>
              <a:rPr lang="en-US" sz="3600" b="1" dirty="0" smtClean="0">
                <a:effectLst>
                  <a:outerShdw blurRad="38100" dist="38100" dir="2700000" algn="tl">
                    <a:srgbClr val="000000">
                      <a:alpha val="43137"/>
                    </a:srgbClr>
                  </a:outerShdw>
                </a:effectLst>
              </a:rPr>
              <a:t>- a strong sense of identity and character that derives from our surroundings.</a:t>
            </a:r>
            <a:endParaRPr lang="en-US" sz="3600" b="1" dirty="0">
              <a:effectLst>
                <a:outerShdw blurRad="38100" dist="38100" dir="2700000" algn="tl">
                  <a:srgbClr val="000000">
                    <a:alpha val="43137"/>
                  </a:srgbClr>
                </a:outerShdw>
              </a:effectLst>
            </a:endParaRPr>
          </a:p>
          <a:p>
            <a:pPr algn="ctr"/>
            <a:endParaRPr lang="en-US" sz="3600" b="1" dirty="0" smtClean="0">
              <a:effectLst>
                <a:outerShdw blurRad="38100" dist="38100" dir="2700000" algn="tl">
                  <a:srgbClr val="000000">
                    <a:alpha val="43137"/>
                  </a:srgbClr>
                </a:outerShdw>
              </a:effectLst>
            </a:endParaRPr>
          </a:p>
          <a:p>
            <a:pPr algn="ctr"/>
            <a:endParaRPr lang="en-US" sz="3600" b="1" dirty="0">
              <a:effectLst>
                <a:outerShdw blurRad="38100" dist="38100" dir="2700000" algn="tl">
                  <a:srgbClr val="000000">
                    <a:alpha val="43137"/>
                  </a:srgbClr>
                </a:outerShdw>
              </a:effectLst>
            </a:endParaRPr>
          </a:p>
          <a:p>
            <a:pPr algn="ctr"/>
            <a:endParaRPr lang="en-US" sz="3600" b="1" dirty="0" smtClean="0">
              <a:effectLst>
                <a:outerShdw blurRad="38100" dist="38100" dir="2700000" algn="tl">
                  <a:srgbClr val="000000">
                    <a:alpha val="43137"/>
                  </a:srgbClr>
                </a:outerShdw>
              </a:effectLst>
            </a:endParaRPr>
          </a:p>
          <a:p>
            <a:pPr algn="ctr"/>
            <a:endParaRPr lang="en-US" sz="3600" b="1" dirty="0" smtClean="0">
              <a:effectLst>
                <a:outerShdw blurRad="38100" dist="38100" dir="2700000" algn="tl">
                  <a:srgbClr val="000000">
                    <a:alpha val="43137"/>
                  </a:srgbClr>
                </a:outerShdw>
              </a:effectLst>
            </a:endParaRPr>
          </a:p>
          <a:p>
            <a:pPr algn="ctr"/>
            <a:endParaRPr lang="en-US" sz="4400" b="1" i="1" dirty="0" smtClean="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20" y="2438400"/>
            <a:ext cx="3578180" cy="4329598"/>
          </a:xfrm>
          <a:prstGeom prst="rect">
            <a:avLst/>
          </a:prstGeom>
        </p:spPr>
      </p:pic>
      <p:sp>
        <p:nvSpPr>
          <p:cNvPr id="4" name="TextBox 3"/>
          <p:cNvSpPr txBox="1"/>
          <p:nvPr/>
        </p:nvSpPr>
        <p:spPr>
          <a:xfrm>
            <a:off x="4114800" y="3079705"/>
            <a:ext cx="4800600" cy="2308324"/>
          </a:xfrm>
          <a:prstGeom prst="rect">
            <a:avLst/>
          </a:prstGeom>
          <a:noFill/>
          <a:ln>
            <a:solidFill>
              <a:schemeClr val="bg1"/>
            </a:solidFill>
          </a:ln>
        </p:spPr>
        <p:txBody>
          <a:bodyPr wrap="square" rtlCol="0">
            <a:spAutoFit/>
          </a:bodyPr>
          <a:lstStyle/>
          <a:p>
            <a:pPr algn="ctr"/>
            <a:r>
              <a:rPr lang="en-US" sz="4800" b="1" i="1" dirty="0">
                <a:effectLst>
                  <a:outerShdw blurRad="38100" dist="38100" dir="2700000" algn="tl">
                    <a:srgbClr val="000000">
                      <a:alpha val="43137"/>
                    </a:srgbClr>
                  </a:outerShdw>
                </a:effectLst>
              </a:rPr>
              <a:t>We are all the product of where we come from</a:t>
            </a:r>
            <a:r>
              <a:rPr lang="en-US" sz="4800" b="1" i="1" dirty="0" smtClean="0">
                <a:effectLst>
                  <a:outerShdw blurRad="38100" dist="38100" dir="2700000" algn="tl">
                    <a:srgbClr val="000000">
                      <a:alpha val="43137"/>
                    </a:srgbClr>
                  </a:outerShdw>
                </a:effectLst>
              </a:rPr>
              <a:t>.</a:t>
            </a:r>
            <a:endParaRPr lang="en-US" sz="4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1618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2594"/>
            <a:ext cx="9448800" cy="3539430"/>
          </a:xfrm>
          <a:prstGeom prst="rect">
            <a:avLst/>
          </a:prstGeom>
        </p:spPr>
        <p:txBody>
          <a:bodyPr wrap="square">
            <a:spAutoFit/>
          </a:bodyPr>
          <a:lstStyle/>
          <a:p>
            <a:pPr lvl="2"/>
            <a:r>
              <a:rPr lang="en-US" altLang="en-US" sz="4800" b="1" i="1" dirty="0">
                <a:effectLst>
                  <a:outerShdw blurRad="38100" dist="38100" dir="2700000" algn="tl">
                    <a:srgbClr val="000000">
                      <a:alpha val="43137"/>
                    </a:srgbClr>
                  </a:outerShdw>
                </a:effectLst>
              </a:rPr>
              <a:t>“</a:t>
            </a:r>
            <a:r>
              <a:rPr lang="en-US" sz="4800" b="1" i="1" dirty="0">
                <a:effectLst>
                  <a:outerShdw blurRad="38100" dist="38100" dir="2700000" algn="tl">
                    <a:srgbClr val="000000">
                      <a:alpha val="43137"/>
                    </a:srgbClr>
                  </a:outerShdw>
                </a:effectLst>
              </a:rPr>
              <a:t>Culture is the agent, the natural area the medium, </a:t>
            </a:r>
            <a:r>
              <a:rPr lang="en-US" sz="4800" b="1" i="1" dirty="0" smtClean="0">
                <a:effectLst>
                  <a:outerShdw blurRad="38100" dist="38100" dir="2700000" algn="tl">
                    <a:srgbClr val="000000">
                      <a:alpha val="43137"/>
                    </a:srgbClr>
                  </a:outerShdw>
                </a:effectLst>
              </a:rPr>
              <a:t>and the </a:t>
            </a:r>
            <a:r>
              <a:rPr lang="en-US" sz="4800" b="1" i="1" dirty="0">
                <a:effectLst>
                  <a:outerShdw blurRad="38100" dist="38100" dir="2700000" algn="tl">
                    <a:srgbClr val="000000">
                      <a:alpha val="43137"/>
                    </a:srgbClr>
                  </a:outerShdw>
                </a:effectLst>
              </a:rPr>
              <a:t>cultural landscape is the result.</a:t>
            </a:r>
            <a:r>
              <a:rPr lang="en-US" altLang="en-US" sz="4800" b="1" i="1" dirty="0">
                <a:effectLst>
                  <a:outerShdw blurRad="38100" dist="38100" dir="2700000" algn="tl">
                    <a:srgbClr val="000000">
                      <a:alpha val="43137"/>
                    </a:srgbClr>
                  </a:outerShdw>
                </a:effectLst>
              </a:rPr>
              <a:t>”</a:t>
            </a:r>
            <a:r>
              <a:rPr lang="en-US" sz="4800" b="1" i="1" dirty="0">
                <a:effectLst>
                  <a:outerShdw blurRad="38100" dist="38100" dir="2700000" algn="tl">
                    <a:srgbClr val="000000">
                      <a:alpha val="43137"/>
                    </a:srgbClr>
                  </a:outerShdw>
                </a:effectLst>
              </a:rPr>
              <a:t> </a:t>
            </a:r>
            <a:r>
              <a:rPr lang="en-US" sz="4800" b="1" dirty="0">
                <a:effectLst>
                  <a:outerShdw blurRad="38100" dist="38100" dir="2700000" algn="tl">
                    <a:srgbClr val="000000">
                      <a:alpha val="43137"/>
                    </a:srgbClr>
                  </a:outerShdw>
                </a:effectLst>
              </a:rPr>
              <a:t>– Carl Sauer, </a:t>
            </a:r>
            <a:r>
              <a:rPr lang="en-US" sz="3200" b="1" dirty="0">
                <a:effectLst>
                  <a:outerShdw blurRad="38100" dist="38100" dir="2700000" algn="tl">
                    <a:srgbClr val="000000">
                      <a:alpha val="43137"/>
                    </a:srgbClr>
                  </a:outerShdw>
                </a:effectLst>
              </a:rPr>
              <a:t>American Geographer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0" y="3622075"/>
            <a:ext cx="3581400" cy="3342640"/>
          </a:xfrm>
          <a:prstGeom prst="rect">
            <a:avLst/>
          </a:prstGeom>
        </p:spPr>
      </p:pic>
    </p:spTree>
    <p:extLst>
      <p:ext uri="{BB962C8B-B14F-4D97-AF65-F5344CB8AC3E}">
        <p14:creationId xmlns:p14="http://schemas.microsoft.com/office/powerpoint/2010/main" val="399600882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6409" y="1448696"/>
            <a:ext cx="7051183" cy="7051183"/>
          </a:xfrm>
        </p:spPr>
      </p:pic>
      <p:sp>
        <p:nvSpPr>
          <p:cNvPr id="5" name="TextBox 4"/>
          <p:cNvSpPr txBox="1"/>
          <p:nvPr/>
        </p:nvSpPr>
        <p:spPr>
          <a:xfrm>
            <a:off x="1066800" y="0"/>
            <a:ext cx="7086600" cy="1446550"/>
          </a:xfrm>
          <a:prstGeom prst="rect">
            <a:avLst/>
          </a:prstGeom>
          <a:noFill/>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rPr>
              <a:t>Bethlehem, Palestine – Cultural landscape</a:t>
            </a:r>
            <a:endParaRPr lang="en-US" sz="4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925293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143000"/>
            <a:ext cx="11125200" cy="6257925"/>
          </a:xfrm>
        </p:spPr>
      </p:pic>
      <p:sp>
        <p:nvSpPr>
          <p:cNvPr id="5" name="TextBox 4"/>
          <p:cNvSpPr txBox="1"/>
          <p:nvPr/>
        </p:nvSpPr>
        <p:spPr>
          <a:xfrm>
            <a:off x="381000" y="228600"/>
            <a:ext cx="8077200" cy="769441"/>
          </a:xfrm>
          <a:prstGeom prst="rect">
            <a:avLst/>
          </a:prstGeom>
          <a:noFill/>
        </p:spPr>
        <p:txBody>
          <a:bodyPr wrap="square" rtlCol="0">
            <a:spAutoFit/>
          </a:bodyPr>
          <a:lstStyle/>
          <a:p>
            <a:r>
              <a:rPr lang="en-US" sz="4400" b="1" dirty="0" smtClean="0">
                <a:solidFill>
                  <a:srgbClr val="FFFF00"/>
                </a:solidFill>
                <a:effectLst>
                  <a:outerShdw blurRad="38100" dist="38100" dir="2700000" algn="tl">
                    <a:srgbClr val="000000">
                      <a:alpha val="43137"/>
                    </a:srgbClr>
                  </a:outerShdw>
                </a:effectLst>
              </a:rPr>
              <a:t>Miami, FL – cultural landscape</a:t>
            </a:r>
            <a:endParaRPr lang="en-US" sz="4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113566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3"/>
            <a:ext cx="9144000" cy="579437"/>
          </a:xfrm>
          <a:extLst>
            <a:ext uri="{FAA26D3D-D897-4be2-8F04-BA451C77F1D7}">
              <ma14:placeholderFlag xmlns:ma14="http://schemas.microsoft.com/office/mac/drawingml/2011/main" xmlns="" val="1"/>
            </a:ext>
          </a:extLst>
        </p:spPr>
        <p:txBody>
          <a:bodyPr>
            <a:normAutofit fontScale="90000"/>
          </a:bodyPr>
          <a:lstStyle/>
          <a:p>
            <a:pPr algn="ctr">
              <a:defRPr/>
            </a:pPr>
            <a:r>
              <a:rPr lang="en-US" i="1" dirty="0">
                <a:solidFill>
                  <a:srgbClr val="FFFF00"/>
                </a:solidFill>
                <a:ea typeface="ＭＳ Ｐゴシック" charset="0"/>
                <a:cs typeface="ＭＳ Ｐゴシック" charset="0"/>
              </a:rPr>
              <a:t>Region: A Unique </a:t>
            </a:r>
            <a:r>
              <a:rPr lang="en-US" i="1" dirty="0" smtClean="0">
                <a:solidFill>
                  <a:srgbClr val="FFFF00"/>
                </a:solidFill>
                <a:ea typeface="ＭＳ Ｐゴシック" charset="0"/>
                <a:cs typeface="ＭＳ Ｐゴシック" charset="0"/>
              </a:rPr>
              <a:t>Area</a:t>
            </a:r>
            <a:endParaRPr lang="en-US" i="1" dirty="0">
              <a:solidFill>
                <a:srgbClr val="FFFF00"/>
              </a:solidFill>
            </a:endParaRPr>
          </a:p>
        </p:txBody>
      </p:sp>
      <p:sp>
        <p:nvSpPr>
          <p:cNvPr id="3" name="Content Placeholder 2"/>
          <p:cNvSpPr>
            <a:spLocks noGrp="1"/>
          </p:cNvSpPr>
          <p:nvPr>
            <p:ph idx="1"/>
          </p:nvPr>
        </p:nvSpPr>
        <p:spPr>
          <a:xfrm>
            <a:off x="365125" y="609600"/>
            <a:ext cx="8229600" cy="5106988"/>
          </a:xfrm>
          <a:extLst>
            <a:ext uri="{FAA26D3D-D897-4be2-8F04-BA451C77F1D7}">
              <ma14:placeholderFlag xmlns:ma14="http://schemas.microsoft.com/office/mac/drawingml/2011/main" xmlns="" val="1"/>
            </a:ext>
          </a:extLst>
        </p:spPr>
        <p:txBody>
          <a:bodyPr>
            <a:noAutofit/>
          </a:bodyPr>
          <a:lstStyle/>
          <a:p>
            <a:pPr lvl="1" algn="ctr">
              <a:defRPr/>
            </a:pPr>
            <a:r>
              <a:rPr lang="en-US" sz="4800" b="1" dirty="0" smtClean="0">
                <a:effectLst>
                  <a:outerShdw blurRad="38100" dist="38100" dir="2700000" algn="tl">
                    <a:srgbClr val="000000">
                      <a:alpha val="43137"/>
                    </a:srgbClr>
                  </a:outerShdw>
                </a:effectLst>
                <a:ea typeface="ＭＳ Ｐゴシック" charset="0"/>
              </a:rPr>
              <a:t>Geographers </a:t>
            </a:r>
            <a:r>
              <a:rPr lang="en-US" sz="4800" b="1" dirty="0">
                <a:effectLst>
                  <a:outerShdw blurRad="38100" dist="38100" dir="2700000" algn="tl">
                    <a:srgbClr val="000000">
                      <a:alpha val="43137"/>
                    </a:srgbClr>
                  </a:outerShdw>
                </a:effectLst>
                <a:ea typeface="ＭＳ Ｐゴシック" charset="0"/>
              </a:rPr>
              <a:t>identify </a:t>
            </a:r>
            <a:r>
              <a:rPr lang="en-US" sz="4800" b="1" i="1" dirty="0" smtClean="0">
                <a:effectLst>
                  <a:outerShdw blurRad="38100" dist="38100" dir="2700000" algn="tl">
                    <a:srgbClr val="000000">
                      <a:alpha val="43137"/>
                    </a:srgbClr>
                  </a:outerShdw>
                </a:effectLst>
                <a:ea typeface="ＭＳ Ｐゴシック" charset="0"/>
              </a:rPr>
              <a:t>three </a:t>
            </a:r>
            <a:r>
              <a:rPr lang="en-US" sz="4800" b="1" i="1" dirty="0">
                <a:effectLst>
                  <a:outerShdw blurRad="38100" dist="38100" dir="2700000" algn="tl">
                    <a:srgbClr val="000000">
                      <a:alpha val="43137"/>
                    </a:srgbClr>
                  </a:outerShdw>
                </a:effectLst>
                <a:ea typeface="ＭＳ Ｐゴシック" charset="0"/>
              </a:rPr>
              <a:t>types </a:t>
            </a:r>
            <a:r>
              <a:rPr lang="en-US" sz="4800" b="1" dirty="0">
                <a:effectLst>
                  <a:outerShdw blurRad="38100" dist="38100" dir="2700000" algn="tl">
                    <a:srgbClr val="000000">
                      <a:alpha val="43137"/>
                    </a:srgbClr>
                  </a:outerShdw>
                </a:effectLst>
                <a:ea typeface="ＭＳ Ｐゴシック" charset="0"/>
              </a:rPr>
              <a:t>of </a:t>
            </a:r>
            <a:r>
              <a:rPr lang="en-US" sz="4800" b="1" dirty="0" smtClean="0">
                <a:effectLst>
                  <a:outerShdw blurRad="38100" dist="38100" dir="2700000" algn="tl">
                    <a:srgbClr val="000000">
                      <a:alpha val="43137"/>
                    </a:srgbClr>
                  </a:outerShdw>
                </a:effectLst>
                <a:ea typeface="ＭＳ Ｐゴシック" charset="0"/>
              </a:rPr>
              <a:t>REGIONS.</a:t>
            </a:r>
          </a:p>
          <a:p>
            <a:pPr lvl="1">
              <a:defRPr/>
            </a:pPr>
            <a:endParaRPr lang="en-US" sz="1600" b="1" dirty="0">
              <a:effectLst>
                <a:outerShdw blurRad="38100" dist="38100" dir="2700000" algn="tl">
                  <a:srgbClr val="000000">
                    <a:alpha val="43137"/>
                  </a:srgbClr>
                </a:outerShdw>
              </a:effectLst>
              <a:ea typeface="ＭＳ Ｐゴシック" charset="0"/>
            </a:endParaRPr>
          </a:p>
          <a:p>
            <a:pPr marL="914400" lvl="2" indent="0">
              <a:buNone/>
              <a:defRPr/>
            </a:pPr>
            <a:r>
              <a:rPr lang="en-US" sz="4000" b="1" dirty="0" smtClean="0">
                <a:effectLst>
                  <a:outerShdw blurRad="38100" dist="38100" dir="2700000" algn="tl">
                    <a:srgbClr val="000000">
                      <a:alpha val="43137"/>
                    </a:srgbClr>
                  </a:outerShdw>
                </a:effectLst>
                <a:ea typeface="ＭＳ Ｐゴシック" charset="0"/>
              </a:rPr>
              <a:t>1.) </a:t>
            </a:r>
            <a:r>
              <a:rPr lang="en-US" sz="4800" b="1" dirty="0" smtClean="0">
                <a:solidFill>
                  <a:srgbClr val="FFFF00"/>
                </a:solidFill>
                <a:effectLst>
                  <a:outerShdw blurRad="38100" dist="38100" dir="2700000" algn="tl">
                    <a:srgbClr val="000000">
                      <a:alpha val="43137"/>
                    </a:srgbClr>
                  </a:outerShdw>
                </a:effectLst>
                <a:ea typeface="ＭＳ Ｐゴシック" charset="0"/>
              </a:rPr>
              <a:t>FORMAL Region </a:t>
            </a:r>
            <a:r>
              <a:rPr lang="en-US" sz="4800" b="1" i="1" dirty="0" smtClean="0">
                <a:solidFill>
                  <a:srgbClr val="FFFF00"/>
                </a:solidFill>
                <a:effectLst>
                  <a:outerShdw blurRad="38100" dist="38100" dir="2700000" algn="tl">
                    <a:srgbClr val="000000">
                      <a:alpha val="43137"/>
                    </a:srgbClr>
                  </a:outerShdw>
                </a:effectLst>
                <a:ea typeface="ＭＳ Ｐゴシック" charset="0"/>
              </a:rPr>
              <a:t>(UNIFORM region)</a:t>
            </a:r>
            <a:r>
              <a:rPr lang="en-US" sz="4800" b="1" dirty="0" smtClean="0">
                <a:solidFill>
                  <a:srgbClr val="FFFF00"/>
                </a:solidFill>
                <a:effectLst>
                  <a:outerShdw blurRad="38100" dist="38100" dir="2700000" algn="tl">
                    <a:srgbClr val="000000">
                      <a:alpha val="43137"/>
                    </a:srgbClr>
                  </a:outerShdw>
                </a:effectLst>
                <a:ea typeface="ＭＳ Ｐゴシック" charset="0"/>
              </a:rPr>
              <a:t> </a:t>
            </a:r>
          </a:p>
          <a:p>
            <a:pPr marL="1485900" lvl="2" indent="-571500" algn="ctr">
              <a:defRPr/>
            </a:pPr>
            <a:r>
              <a:rPr lang="en-US" sz="4400" b="1" dirty="0" smtClean="0">
                <a:effectLst>
                  <a:outerShdw blurRad="38100" dist="38100" dir="2700000" algn="tl">
                    <a:srgbClr val="000000">
                      <a:alpha val="43137"/>
                    </a:srgbClr>
                  </a:outerShdw>
                </a:effectLst>
                <a:ea typeface="ＭＳ Ｐゴシック" charset="0"/>
              </a:rPr>
              <a:t>An area in </a:t>
            </a:r>
            <a:r>
              <a:rPr lang="en-US" sz="4400" b="1" dirty="0">
                <a:effectLst>
                  <a:outerShdw blurRad="38100" dist="38100" dir="2700000" algn="tl">
                    <a:srgbClr val="000000">
                      <a:alpha val="43137"/>
                    </a:srgbClr>
                  </a:outerShdw>
                </a:effectLst>
                <a:ea typeface="ＭＳ Ｐゴシック" charset="0"/>
              </a:rPr>
              <a:t>which </a:t>
            </a:r>
            <a:r>
              <a:rPr lang="en-US" sz="4400" b="1" dirty="0" smtClean="0">
                <a:effectLst>
                  <a:outerShdw blurRad="38100" dist="38100" dir="2700000" algn="tl">
                    <a:srgbClr val="000000">
                      <a:alpha val="43137"/>
                    </a:srgbClr>
                  </a:outerShdw>
                </a:effectLst>
                <a:ea typeface="ＭＳ Ｐゴシック" charset="0"/>
              </a:rPr>
              <a:t>(nearly) everyone </a:t>
            </a:r>
            <a:r>
              <a:rPr lang="en-US" sz="4400" b="1" dirty="0">
                <a:effectLst>
                  <a:outerShdw blurRad="38100" dist="38100" dir="2700000" algn="tl">
                    <a:srgbClr val="000000">
                      <a:alpha val="43137"/>
                    </a:srgbClr>
                  </a:outerShdw>
                </a:effectLst>
                <a:ea typeface="ＭＳ Ｐゴシック" charset="0"/>
              </a:rPr>
              <a:t>shares </a:t>
            </a:r>
            <a:r>
              <a:rPr lang="en-US" sz="4400" b="1" dirty="0" smtClean="0">
                <a:effectLst>
                  <a:outerShdw blurRad="38100" dist="38100" dir="2700000" algn="tl">
                    <a:srgbClr val="000000">
                      <a:alpha val="43137"/>
                    </a:srgbClr>
                  </a:outerShdw>
                </a:effectLst>
                <a:ea typeface="ＭＳ Ｐゴシック" charset="0"/>
              </a:rPr>
              <a:t>one </a:t>
            </a:r>
            <a:r>
              <a:rPr lang="en-US" sz="4400" b="1" dirty="0">
                <a:effectLst>
                  <a:outerShdw blurRad="38100" dist="38100" dir="2700000" algn="tl">
                    <a:srgbClr val="000000">
                      <a:alpha val="43137"/>
                    </a:srgbClr>
                  </a:outerShdw>
                </a:effectLst>
                <a:ea typeface="ＭＳ Ｐゴシック" charset="0"/>
              </a:rPr>
              <a:t>or more </a:t>
            </a:r>
            <a:r>
              <a:rPr lang="en-US" sz="4400" b="1" i="1" dirty="0">
                <a:effectLst>
                  <a:outerShdw blurRad="38100" dist="38100" dir="2700000" algn="tl">
                    <a:srgbClr val="000000">
                      <a:alpha val="43137"/>
                    </a:srgbClr>
                  </a:outerShdw>
                </a:effectLst>
                <a:ea typeface="ＭＳ Ｐゴシック" charset="0"/>
              </a:rPr>
              <a:t>distinctive</a:t>
            </a:r>
            <a:r>
              <a:rPr lang="en-US" sz="4400" b="1" dirty="0">
                <a:effectLst>
                  <a:outerShdw blurRad="38100" dist="38100" dir="2700000" algn="tl">
                    <a:srgbClr val="000000">
                      <a:alpha val="43137"/>
                    </a:srgbClr>
                  </a:outerShdw>
                </a:effectLst>
                <a:ea typeface="ＭＳ Ｐゴシック" charset="0"/>
              </a:rPr>
              <a:t> </a:t>
            </a:r>
            <a:r>
              <a:rPr lang="en-US" sz="4400" b="1" dirty="0" smtClean="0">
                <a:effectLst>
                  <a:outerShdw blurRad="38100" dist="38100" dir="2700000" algn="tl">
                    <a:srgbClr val="000000">
                      <a:alpha val="43137"/>
                    </a:srgbClr>
                  </a:outerShdw>
                </a:effectLst>
                <a:ea typeface="ＭＳ Ｐゴシック" charset="0"/>
              </a:rPr>
              <a:t>characteristics</a:t>
            </a:r>
            <a:endParaRPr lang="en-US" sz="4400" b="1" dirty="0">
              <a:effectLst>
                <a:outerShdw blurRad="38100" dist="38100" dir="2700000" algn="tl">
                  <a:srgbClr val="000000">
                    <a:alpha val="43137"/>
                  </a:srgbClr>
                </a:outerShdw>
              </a:effectLst>
              <a:ea typeface="ＭＳ Ｐゴシック" charset="0"/>
            </a:endParaRPr>
          </a:p>
          <a:p>
            <a:pPr lvl="4">
              <a:buFontTx/>
              <a:buNone/>
              <a:defRPr/>
            </a:pPr>
            <a:endParaRPr lang="en-US" b="1" dirty="0">
              <a:effectLst>
                <a:outerShdw blurRad="38100" dist="38100" dir="2700000" algn="tl">
                  <a:srgbClr val="000000">
                    <a:alpha val="43137"/>
                  </a:srgbClr>
                </a:outerShdw>
              </a:effectLst>
              <a:ea typeface="ＭＳ Ｐゴシック" charset="0"/>
            </a:endParaRPr>
          </a:p>
          <a:p>
            <a:pPr lvl="3">
              <a:defRPr/>
            </a:pPr>
            <a:endParaRPr lang="en-US" b="1" dirty="0">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3766717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1676400" y="397099"/>
            <a:ext cx="7313613" cy="868363"/>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US" dirty="0" smtClean="0">
                <a:solidFill>
                  <a:srgbClr val="FFFF00"/>
                </a:solidFill>
                <a:latin typeface="Goudy Old Style" charset="0"/>
                <a:ea typeface="ＭＳ Ｐゴシック" charset="0"/>
                <a:cs typeface="ＭＳ Ｐゴシック" charset="0"/>
              </a:rPr>
              <a:t>Formal Regions</a:t>
            </a:r>
            <a:endParaRPr lang="en-US" dirty="0">
              <a:solidFill>
                <a:srgbClr val="FFFF00"/>
              </a:solidFill>
              <a:latin typeface="Goudy Old Style" charset="0"/>
              <a:ea typeface="ＭＳ Ｐゴシック" charset="0"/>
              <a:cs typeface="ＭＳ Ｐゴシック" charset="0"/>
            </a:endParaRPr>
          </a:p>
        </p:txBody>
      </p:sp>
      <p:sp>
        <p:nvSpPr>
          <p:cNvPr id="5" name="Text Box 14"/>
          <p:cNvSpPr txBox="1">
            <a:spLocks noChangeArrowheads="1"/>
          </p:cNvSpPr>
          <p:nvPr/>
        </p:nvSpPr>
        <p:spPr bwMode="auto">
          <a:xfrm>
            <a:off x="3886200" y="381000"/>
            <a:ext cx="51588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sz="4000" b="1" dirty="0" smtClean="0">
                <a:effectLst>
                  <a:outerShdw blurRad="38100" dist="38100" dir="2700000" algn="tl">
                    <a:srgbClr val="000000">
                      <a:alpha val="43137"/>
                    </a:srgbClr>
                  </a:outerShdw>
                </a:effectLst>
                <a:latin typeface="Times New Roman" pitchFamily="18" charset="0"/>
              </a:rPr>
              <a:t>Areas </a:t>
            </a:r>
            <a:r>
              <a:rPr lang="en-US" sz="4000" b="1" dirty="0">
                <a:effectLst>
                  <a:outerShdw blurRad="38100" dist="38100" dir="2700000" algn="tl">
                    <a:srgbClr val="000000">
                      <a:alpha val="43137"/>
                    </a:srgbClr>
                  </a:outerShdw>
                </a:effectLst>
                <a:latin typeface="Times New Roman" pitchFamily="18" charset="0"/>
              </a:rPr>
              <a:t>in which certain characteristics are found </a:t>
            </a:r>
            <a:r>
              <a:rPr lang="en-US" sz="4000" b="1" i="1" u="sng" dirty="0">
                <a:effectLst>
                  <a:outerShdw blurRad="38100" dist="38100" dir="2700000" algn="tl">
                    <a:srgbClr val="000000">
                      <a:alpha val="43137"/>
                    </a:srgbClr>
                  </a:outerShdw>
                </a:effectLst>
                <a:latin typeface="Times New Roman" pitchFamily="18" charset="0"/>
              </a:rPr>
              <a:t>throughout the area</a:t>
            </a:r>
          </a:p>
          <a:p>
            <a:pPr lvl="1" algn="ctr" eaLnBrk="1" hangingPunct="1">
              <a:spcBef>
                <a:spcPct val="50000"/>
              </a:spcBef>
              <a:buFontTx/>
              <a:buChar char="•"/>
            </a:pPr>
            <a:r>
              <a:rPr lang="en-US" sz="4000" b="1" dirty="0">
                <a:effectLst>
                  <a:outerShdw blurRad="38100" dist="38100" dir="2700000" algn="tl">
                    <a:srgbClr val="000000">
                      <a:alpha val="43137"/>
                    </a:srgbClr>
                  </a:outerShdw>
                </a:effectLst>
                <a:latin typeface="Times New Roman" pitchFamily="18" charset="0"/>
              </a:rPr>
              <a:t>Formal Regions </a:t>
            </a:r>
            <a:r>
              <a:rPr lang="en-US" sz="4000" b="1" dirty="0" smtClean="0">
                <a:effectLst>
                  <a:outerShdw blurRad="38100" dist="38100" dir="2700000" algn="tl">
                    <a:srgbClr val="000000">
                      <a:alpha val="43137"/>
                    </a:srgbClr>
                  </a:outerShdw>
                </a:effectLst>
                <a:latin typeface="Times New Roman" pitchFamily="18" charset="0"/>
              </a:rPr>
              <a:t>include </a:t>
            </a:r>
            <a:r>
              <a:rPr lang="en-US" sz="4000" b="1" u="sng" dirty="0" smtClean="0">
                <a:effectLst>
                  <a:outerShdw blurRad="38100" dist="38100" dir="2700000" algn="tl">
                    <a:srgbClr val="000000">
                      <a:alpha val="43137"/>
                    </a:srgbClr>
                  </a:outerShdw>
                </a:effectLst>
                <a:latin typeface="Times New Roman" pitchFamily="18" charset="0"/>
              </a:rPr>
              <a:t>countries</a:t>
            </a:r>
            <a:r>
              <a:rPr lang="en-US" sz="4000" b="1" dirty="0">
                <a:effectLst>
                  <a:outerShdw blurRad="38100" dist="38100" dir="2700000" algn="tl">
                    <a:srgbClr val="000000">
                      <a:alpha val="43137"/>
                    </a:srgbClr>
                  </a:outerShdw>
                </a:effectLst>
                <a:latin typeface="Times New Roman" pitchFamily="18" charset="0"/>
              </a:rPr>
              <a:t>, </a:t>
            </a:r>
            <a:r>
              <a:rPr lang="en-US" sz="4000" b="1" u="sng" dirty="0">
                <a:effectLst>
                  <a:outerShdw blurRad="38100" dist="38100" dir="2700000" algn="tl">
                    <a:srgbClr val="000000">
                      <a:alpha val="43137"/>
                    </a:srgbClr>
                  </a:outerShdw>
                </a:effectLst>
                <a:latin typeface="Times New Roman" pitchFamily="18" charset="0"/>
              </a:rPr>
              <a:t>states</a:t>
            </a:r>
            <a:r>
              <a:rPr lang="en-US" sz="4000" b="1" dirty="0">
                <a:effectLst>
                  <a:outerShdw blurRad="38100" dist="38100" dir="2700000" algn="tl">
                    <a:srgbClr val="000000">
                      <a:alpha val="43137"/>
                    </a:srgbClr>
                  </a:outerShdw>
                </a:effectLst>
                <a:latin typeface="Times New Roman" pitchFamily="18" charset="0"/>
              </a:rPr>
              <a:t>, and </a:t>
            </a:r>
            <a:r>
              <a:rPr lang="en-US" sz="4000" b="1" u="sng" dirty="0" smtClean="0">
                <a:effectLst>
                  <a:outerShdw blurRad="38100" dist="38100" dir="2700000" algn="tl">
                    <a:srgbClr val="000000">
                      <a:alpha val="43137"/>
                    </a:srgbClr>
                  </a:outerShdw>
                </a:effectLst>
                <a:latin typeface="Times New Roman" pitchFamily="18" charset="0"/>
              </a:rPr>
              <a:t>cities</a:t>
            </a:r>
            <a:r>
              <a:rPr lang="en-US" sz="4000" b="1" dirty="0" smtClean="0">
                <a:effectLst>
                  <a:outerShdw blurRad="38100" dist="38100" dir="2700000" algn="tl">
                    <a:srgbClr val="000000">
                      <a:alpha val="43137"/>
                    </a:srgbClr>
                  </a:outerShdw>
                </a:effectLst>
                <a:latin typeface="Times New Roman" pitchFamily="18" charset="0"/>
              </a:rPr>
              <a:t>; all share </a:t>
            </a:r>
            <a:r>
              <a:rPr lang="en-US" sz="4000" b="1" dirty="0">
                <a:effectLst>
                  <a:outerShdw blurRad="38100" dist="38100" dir="2700000" algn="tl">
                    <a:srgbClr val="000000">
                      <a:alpha val="43137"/>
                    </a:srgbClr>
                  </a:outerShdw>
                </a:effectLst>
                <a:latin typeface="Times New Roman" pitchFamily="18" charset="0"/>
              </a:rPr>
              <a:t>the same </a:t>
            </a:r>
            <a:r>
              <a:rPr lang="en-US" sz="4000" b="1" i="1" dirty="0">
                <a:effectLst>
                  <a:outerShdw blurRad="38100" dist="38100" dir="2700000" algn="tl">
                    <a:srgbClr val="000000">
                      <a:alpha val="43137"/>
                    </a:srgbClr>
                  </a:outerShdw>
                </a:effectLst>
                <a:latin typeface="Times New Roman" pitchFamily="18" charset="0"/>
              </a:rPr>
              <a:t>laws</a:t>
            </a:r>
            <a:r>
              <a:rPr lang="en-US" sz="4000" b="1" dirty="0">
                <a:effectLst>
                  <a:outerShdw blurRad="38100" dist="38100" dir="2700000" algn="tl">
                    <a:srgbClr val="000000">
                      <a:alpha val="43137"/>
                    </a:srgbClr>
                  </a:outerShdw>
                </a:effectLst>
                <a:latin typeface="Times New Roman" pitchFamily="18" charset="0"/>
              </a:rPr>
              <a:t>, </a:t>
            </a:r>
            <a:r>
              <a:rPr lang="en-US" sz="4000" b="1" i="1" dirty="0">
                <a:effectLst>
                  <a:outerShdw blurRad="38100" dist="38100" dir="2700000" algn="tl">
                    <a:srgbClr val="000000">
                      <a:alpha val="43137"/>
                    </a:srgbClr>
                  </a:outerShdw>
                </a:effectLst>
                <a:latin typeface="Times New Roman" pitchFamily="18" charset="0"/>
              </a:rPr>
              <a:t>government</a:t>
            </a:r>
            <a:r>
              <a:rPr lang="en-US" sz="4000" b="1" dirty="0">
                <a:effectLst>
                  <a:outerShdw blurRad="38100" dist="38100" dir="2700000" algn="tl">
                    <a:srgbClr val="000000">
                      <a:alpha val="43137"/>
                    </a:srgbClr>
                  </a:outerShdw>
                </a:effectLst>
                <a:latin typeface="Times New Roman" pitchFamily="18" charset="0"/>
              </a:rPr>
              <a:t>, etc</a:t>
            </a:r>
            <a:r>
              <a:rPr lang="en-US" sz="4000" b="1" dirty="0" smtClean="0">
                <a:effectLst>
                  <a:outerShdw blurRad="38100" dist="38100" dir="2700000" algn="tl">
                    <a:srgbClr val="000000">
                      <a:alpha val="43137"/>
                    </a:srgbClr>
                  </a:outerShdw>
                </a:effectLst>
                <a:latin typeface="Times New Roman" pitchFamily="18" charset="0"/>
              </a:rPr>
              <a:t>.</a:t>
            </a:r>
            <a:endParaRPr lang="en-US" sz="4000" b="1" dirty="0">
              <a:effectLst>
                <a:outerShdw blurRad="38100" dist="38100" dir="2700000" algn="tl">
                  <a:srgbClr val="000000">
                    <a:alpha val="43137"/>
                  </a:srgbClr>
                </a:outerShdw>
              </a:effectLst>
              <a:latin typeface="Times New Roman" pitchFamily="18" charset="0"/>
            </a:endParaRPr>
          </a:p>
        </p:txBody>
      </p:sp>
      <p:pic>
        <p:nvPicPr>
          <p:cNvPr id="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59228"/>
            <a:ext cx="4366201" cy="43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494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42165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 characteristics defining a formal region does not have to be </a:t>
            </a:r>
            <a:r>
              <a:rPr lang="en-US" sz="4000" b="1" u="sng" dirty="0" smtClean="0">
                <a:effectLst>
                  <a:outerShdw blurRad="38100" dist="38100" dir="2700000" algn="tl">
                    <a:srgbClr val="000000">
                      <a:alpha val="43137"/>
                    </a:srgbClr>
                  </a:outerShdw>
                </a:effectLst>
              </a:rPr>
              <a:t>UNIVERSAL</a:t>
            </a:r>
            <a:r>
              <a:rPr lang="en-US" sz="4000" b="1" dirty="0" smtClean="0">
                <a:effectLst>
                  <a:outerShdw blurRad="38100" dist="38100" dir="2700000" algn="tl">
                    <a:srgbClr val="000000">
                      <a:alpha val="43137"/>
                    </a:srgbClr>
                  </a:outerShdw>
                </a:effectLst>
              </a:rPr>
              <a:t>, only </a:t>
            </a:r>
            <a:r>
              <a:rPr lang="en-US" sz="4000" b="1" u="sng" dirty="0" smtClean="0">
                <a:effectLst>
                  <a:outerShdw blurRad="38100" dist="38100" dir="2700000" algn="tl">
                    <a:srgbClr val="000000">
                      <a:alpha val="43137"/>
                    </a:srgbClr>
                  </a:outerShdw>
                </a:effectLst>
              </a:rPr>
              <a:t>PREDOMINANT</a:t>
            </a:r>
            <a:r>
              <a:rPr lang="en-US" sz="4000" b="1" dirty="0" smtClean="0">
                <a:effectLst>
                  <a:outerShdw blurRad="38100" dist="38100" dir="2700000" algn="tl">
                    <a:srgbClr val="000000">
                      <a:alpha val="43137"/>
                    </a:srgbClr>
                  </a:outerShdw>
                </a:effectLst>
              </a:rPr>
              <a:t>.</a:t>
            </a:r>
          </a:p>
          <a:p>
            <a:pPr algn="ctr"/>
            <a:endParaRPr lang="en-US" b="1" dirty="0">
              <a:effectLst>
                <a:outerShdw blurRad="38100" dist="38100" dir="2700000" algn="tl">
                  <a:srgbClr val="000000">
                    <a:alpha val="43137"/>
                  </a:srgbClr>
                </a:outerShdw>
              </a:effectLst>
            </a:endParaRPr>
          </a:p>
          <a:p>
            <a:pPr algn="ctr"/>
            <a:r>
              <a:rPr lang="en-US" sz="4000" b="1" i="1" dirty="0" smtClean="0">
                <a:effectLst>
                  <a:outerShdw blurRad="38100" dist="38100" dir="2700000" algn="tl">
                    <a:srgbClr val="000000">
                      <a:alpha val="43137"/>
                    </a:srgbClr>
                  </a:outerShdw>
                </a:effectLst>
              </a:rPr>
              <a:t>In other words not everyone/thing needs to follow suit, just MOST of them.</a:t>
            </a:r>
            <a:endParaRPr lang="en-US" sz="4000" b="1"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175760"/>
            <a:ext cx="4572000" cy="2682240"/>
          </a:xfrm>
          <a:prstGeom prst="rect">
            <a:avLst/>
          </a:prstGeom>
        </p:spPr>
      </p:pic>
    </p:spTree>
    <p:extLst>
      <p:ext uri="{BB962C8B-B14F-4D97-AF65-F5344CB8AC3E}">
        <p14:creationId xmlns:p14="http://schemas.microsoft.com/office/powerpoint/2010/main" val="106969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5374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76200" y="152400"/>
            <a:ext cx="8839200" cy="7232749"/>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Formal regions can shift over time.</a:t>
            </a:r>
          </a:p>
          <a:p>
            <a:pPr algn="ctr"/>
            <a:endParaRPr lang="en-US" sz="4800" b="1" dirty="0">
              <a:effectLst>
                <a:outerShdw blurRad="38100" dist="38100" dir="2700000" algn="tl">
                  <a:srgbClr val="000000">
                    <a:alpha val="43137"/>
                  </a:srgbClr>
                </a:outerShdw>
              </a:effectLst>
            </a:endParaRPr>
          </a:p>
          <a:p>
            <a:pPr algn="ctr"/>
            <a:endParaRPr lang="en-US" sz="4000" b="1" dirty="0" smtClean="0">
              <a:effectLst>
                <a:outerShdw blurRad="38100" dist="38100" dir="2700000" algn="tl">
                  <a:srgbClr val="000000">
                    <a:alpha val="43137"/>
                  </a:srgbClr>
                </a:outerShdw>
              </a:effectLst>
            </a:endParaRPr>
          </a:p>
          <a:p>
            <a:pPr algn="ctr"/>
            <a:endParaRPr lang="en-US" sz="4000" b="1" dirty="0">
              <a:effectLst>
                <a:outerShdw blurRad="38100" dist="38100" dir="2700000" algn="tl">
                  <a:srgbClr val="000000">
                    <a:alpha val="43137"/>
                  </a:srgbClr>
                </a:outerShdw>
              </a:effectLst>
            </a:endParaRPr>
          </a:p>
          <a:p>
            <a:pPr algn="ctr"/>
            <a:endParaRPr lang="en-US" sz="4000" b="1" dirty="0">
              <a:effectLst>
                <a:outerShdw blurRad="38100" dist="38100" dir="2700000" algn="tl">
                  <a:srgbClr val="000000">
                    <a:alpha val="43137"/>
                  </a:srgbClr>
                </a:outerShdw>
              </a:effectLst>
            </a:endParaRPr>
          </a:p>
          <a:p>
            <a:pPr algn="ctr"/>
            <a:r>
              <a:rPr lang="en-US" sz="4000" b="1" dirty="0" smtClean="0">
                <a:effectLst>
                  <a:outerShdw blurRad="38100" dist="38100" dir="2700000" algn="tl">
                    <a:srgbClr val="000000">
                      <a:alpha val="43137"/>
                    </a:srgbClr>
                  </a:outerShdw>
                </a:effectLst>
              </a:rPr>
              <a:t>The </a:t>
            </a:r>
            <a:r>
              <a:rPr lang="en-US" sz="4000" b="1" dirty="0">
                <a:effectLst>
                  <a:outerShdw blurRad="38100" dist="38100" dir="2700000" algn="tl">
                    <a:srgbClr val="000000">
                      <a:alpha val="43137"/>
                    </a:srgbClr>
                  </a:outerShdw>
                </a:effectLst>
              </a:rPr>
              <a:t>regions where Republicans or Democrats hold sway changes over time, but the over all picture stays largely the same. </a:t>
            </a:r>
          </a:p>
          <a:p>
            <a:pPr algn="ctr"/>
            <a:r>
              <a:rPr lang="en-US" sz="4000" b="1"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89641664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43578"/>
            <a:ext cx="10637674" cy="5095422"/>
          </a:xfrm>
        </p:spPr>
      </p:pic>
      <p:sp>
        <p:nvSpPr>
          <p:cNvPr id="7" name="TextBox 6"/>
          <p:cNvSpPr txBox="1"/>
          <p:nvPr/>
        </p:nvSpPr>
        <p:spPr>
          <a:xfrm>
            <a:off x="533400" y="228600"/>
            <a:ext cx="8153400" cy="1938992"/>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World Languages - Formal Regions </a:t>
            </a:r>
          </a:p>
          <a:p>
            <a:pPr algn="ctr"/>
            <a:r>
              <a:rPr lang="en-US" sz="4000" b="1" i="1" dirty="0" smtClean="0">
                <a:solidFill>
                  <a:srgbClr val="FFFF00"/>
                </a:solidFill>
                <a:effectLst>
                  <a:outerShdw blurRad="38100" dist="38100" dir="2700000" algn="tl">
                    <a:srgbClr val="000000">
                      <a:alpha val="43137"/>
                    </a:srgbClr>
                  </a:outerShdw>
                </a:effectLst>
              </a:rPr>
              <a:t>(Predominant, not universal)</a:t>
            </a:r>
            <a:endParaRPr lang="en-US" sz="40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70021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3"/>
            <a:ext cx="9144000" cy="579437"/>
          </a:xfrm>
          <a:extLst>
            <a:ext uri="{FAA26D3D-D897-4be2-8F04-BA451C77F1D7}">
              <ma14:placeholderFlag xmlns:ma14="http://schemas.microsoft.com/office/mac/drawingml/2011/main" xmlns="" val="1"/>
            </a:ext>
          </a:extLst>
        </p:spPr>
        <p:txBody>
          <a:bodyPr>
            <a:normAutofit fontScale="90000"/>
          </a:bodyPr>
          <a:lstStyle/>
          <a:p>
            <a:pPr algn="ctr">
              <a:defRPr/>
            </a:pPr>
            <a:r>
              <a:rPr lang="en-US" i="1" dirty="0" smtClean="0">
                <a:solidFill>
                  <a:srgbClr val="FFFF00"/>
                </a:solidFill>
                <a:ea typeface="+mj-ea"/>
              </a:rPr>
              <a:t>REGION TYPES</a:t>
            </a:r>
            <a:endParaRPr lang="en-US" i="1" dirty="0">
              <a:solidFill>
                <a:srgbClr val="FFFF00"/>
              </a:solidFill>
              <a:ea typeface="+mj-ea"/>
            </a:endParaRPr>
          </a:p>
        </p:txBody>
      </p:sp>
      <p:sp>
        <p:nvSpPr>
          <p:cNvPr id="3" name="Content Placeholder 2"/>
          <p:cNvSpPr>
            <a:spLocks noGrp="1"/>
          </p:cNvSpPr>
          <p:nvPr>
            <p:ph idx="1"/>
          </p:nvPr>
        </p:nvSpPr>
        <p:spPr>
          <a:xfrm>
            <a:off x="-76200" y="762000"/>
            <a:ext cx="8229600" cy="5410200"/>
          </a:xfrm>
          <a:extLst>
            <a:ext uri="{FAA26D3D-D897-4be2-8F04-BA451C77F1D7}">
              <ma14:placeholderFlag xmlns:ma14="http://schemas.microsoft.com/office/mac/drawingml/2011/main" xmlns="" val="1"/>
            </a:ext>
          </a:extLst>
        </p:spPr>
        <p:txBody>
          <a:bodyPr>
            <a:noAutofit/>
          </a:bodyPr>
          <a:lstStyle/>
          <a:p>
            <a:pPr marL="914400" lvl="2" indent="0" algn="ctr">
              <a:buNone/>
              <a:defRPr/>
            </a:pPr>
            <a:r>
              <a:rPr lang="en-US" sz="4800" b="1" dirty="0" smtClean="0">
                <a:effectLst>
                  <a:outerShdw blurRad="38100" dist="38100" dir="2700000" algn="tl">
                    <a:srgbClr val="000000">
                      <a:alpha val="43137"/>
                    </a:srgbClr>
                  </a:outerShdw>
                </a:effectLst>
                <a:ea typeface="ＭＳ Ｐゴシック" charset="0"/>
              </a:rPr>
              <a:t>2.) </a:t>
            </a:r>
            <a:r>
              <a:rPr lang="en-US" sz="4800" b="1" u="sng" dirty="0" smtClean="0">
                <a:solidFill>
                  <a:srgbClr val="FFFF00"/>
                </a:solidFill>
                <a:effectLst>
                  <a:outerShdw blurRad="38100" dist="38100" dir="2700000" algn="tl">
                    <a:srgbClr val="000000">
                      <a:alpha val="43137"/>
                    </a:srgbClr>
                  </a:outerShdw>
                </a:effectLst>
                <a:ea typeface="ＭＳ Ｐゴシック" charset="0"/>
              </a:rPr>
              <a:t>FUNCTIONAL Region (NODAL region</a:t>
            </a:r>
            <a:r>
              <a:rPr lang="en-US" sz="4800" b="1" u="sng" dirty="0">
                <a:solidFill>
                  <a:srgbClr val="FFFF00"/>
                </a:solidFill>
                <a:effectLst>
                  <a:outerShdw blurRad="38100" dist="38100" dir="2700000" algn="tl">
                    <a:srgbClr val="000000">
                      <a:alpha val="43137"/>
                    </a:srgbClr>
                  </a:outerShdw>
                </a:effectLst>
                <a:ea typeface="ＭＳ Ｐゴシック" charset="0"/>
              </a:rPr>
              <a:t>)</a:t>
            </a:r>
          </a:p>
          <a:p>
            <a:pPr lvl="3" algn="ctr">
              <a:defRPr/>
            </a:pPr>
            <a:r>
              <a:rPr lang="en-US" sz="4400" b="1" dirty="0">
                <a:effectLst>
                  <a:outerShdw blurRad="38100" dist="38100" dir="2700000" algn="tl">
                    <a:srgbClr val="000000">
                      <a:alpha val="43137"/>
                    </a:srgbClr>
                  </a:outerShdw>
                </a:effectLst>
                <a:ea typeface="ＭＳ Ｐゴシック" charset="0"/>
              </a:rPr>
              <a:t>An area organized around a </a:t>
            </a:r>
            <a:r>
              <a:rPr lang="en-US" sz="4400" b="1" i="1" dirty="0">
                <a:effectLst>
                  <a:outerShdw blurRad="38100" dist="38100" dir="2700000" algn="tl">
                    <a:srgbClr val="000000">
                      <a:alpha val="43137"/>
                    </a:srgbClr>
                  </a:outerShdw>
                </a:effectLst>
                <a:ea typeface="ＭＳ Ｐゴシック" charset="0"/>
              </a:rPr>
              <a:t>node</a:t>
            </a:r>
            <a:r>
              <a:rPr lang="en-US" sz="4400" b="1" dirty="0">
                <a:effectLst>
                  <a:outerShdw blurRad="38100" dist="38100" dir="2700000" algn="tl">
                    <a:srgbClr val="000000">
                      <a:alpha val="43137"/>
                    </a:srgbClr>
                  </a:outerShdw>
                </a:effectLst>
                <a:ea typeface="ＭＳ Ｐゴシック" charset="0"/>
              </a:rPr>
              <a:t> or </a:t>
            </a:r>
            <a:r>
              <a:rPr lang="en-US" sz="4400" b="1" dirty="0" smtClean="0">
                <a:effectLst>
                  <a:outerShdw blurRad="38100" dist="38100" dir="2700000" algn="tl">
                    <a:srgbClr val="000000">
                      <a:alpha val="43137"/>
                    </a:srgbClr>
                  </a:outerShdw>
                </a:effectLst>
                <a:ea typeface="ＭＳ Ｐゴシック" charset="0"/>
              </a:rPr>
              <a:t>central focal point</a:t>
            </a:r>
            <a:endParaRPr lang="en-US" sz="4400" b="1" dirty="0">
              <a:effectLst>
                <a:outerShdw blurRad="38100" dist="38100" dir="2700000" algn="tl">
                  <a:srgbClr val="000000">
                    <a:alpha val="43137"/>
                  </a:srgbClr>
                </a:outerShdw>
              </a:effectLst>
              <a:ea typeface="ＭＳ Ｐゴシック" charset="0"/>
            </a:endParaRPr>
          </a:p>
          <a:p>
            <a:pPr lvl="4" algn="ctr">
              <a:defRPr/>
            </a:pPr>
            <a:r>
              <a:rPr lang="en-US" sz="4400" b="1" dirty="0" smtClean="0">
                <a:effectLst>
                  <a:outerShdw blurRad="38100" dist="38100" dir="2700000" algn="tl">
                    <a:srgbClr val="000000">
                      <a:alpha val="43137"/>
                    </a:srgbClr>
                  </a:outerShdw>
                </a:effectLst>
                <a:ea typeface="ＭＳ Ｐゴシック" charset="0"/>
              </a:rPr>
              <a:t>Common characteristic strong at central node and </a:t>
            </a:r>
            <a:r>
              <a:rPr lang="en-US" sz="4400" b="1" dirty="0">
                <a:effectLst>
                  <a:outerShdw blurRad="38100" dist="38100" dir="2700000" algn="tl">
                    <a:srgbClr val="000000">
                      <a:alpha val="43137"/>
                    </a:srgbClr>
                  </a:outerShdw>
                </a:effectLst>
                <a:ea typeface="ＭＳ Ｐゴシック" charset="0"/>
              </a:rPr>
              <a:t>diminishes </a:t>
            </a:r>
            <a:r>
              <a:rPr lang="en-US" sz="4400" b="1" dirty="0" smtClean="0">
                <a:effectLst>
                  <a:outerShdw blurRad="38100" dist="38100" dir="2700000" algn="tl">
                    <a:srgbClr val="000000">
                      <a:alpha val="43137"/>
                    </a:srgbClr>
                  </a:outerShdw>
                </a:effectLst>
                <a:ea typeface="ＭＳ Ｐゴシック" charset="0"/>
              </a:rPr>
              <a:t>outward.</a:t>
            </a:r>
            <a:endParaRPr lang="en-US" sz="4400" b="1" dirty="0">
              <a:effectLst>
                <a:outerShdw blurRad="38100" dist="38100" dir="2700000" algn="tl">
                  <a:srgbClr val="000000">
                    <a:alpha val="43137"/>
                  </a:srgbClr>
                </a:outerShdw>
              </a:effectLst>
              <a:ea typeface="ＭＳ Ｐゴシック" charset="0"/>
            </a:endParaRPr>
          </a:p>
          <a:p>
            <a:pPr marL="1371600" lvl="2" indent="-457200" algn="ctr">
              <a:buFontTx/>
              <a:buAutoNum type="arabicPeriod" startAt="2"/>
              <a:defRPr/>
            </a:pPr>
            <a:endParaRPr lang="en-US" sz="4800" b="1" dirty="0">
              <a:effectLst>
                <a:outerShdw blurRad="38100" dist="38100" dir="2700000" algn="tl">
                  <a:srgbClr val="000000">
                    <a:alpha val="43137"/>
                  </a:srgbClr>
                </a:outerShdw>
              </a:effectLst>
              <a:ea typeface="ＭＳ Ｐゴシック" charset="0"/>
            </a:endParaRPr>
          </a:p>
          <a:p>
            <a:pPr lvl="3" algn="ctr">
              <a:defRPr/>
            </a:pPr>
            <a:endParaRPr lang="en-US" sz="4400" b="1" dirty="0">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2262013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body" sz="half" idx="1"/>
          </p:nvPr>
        </p:nvSpPr>
        <p:spPr>
          <a:xfrm>
            <a:off x="228600" y="4876800"/>
            <a:ext cx="8534400" cy="1447800"/>
          </a:xfrm>
          <a:extLst>
            <a:ext uri="{FAA26D3D-D897-4be2-8F04-BA451C77F1D7}">
              <ma14:placeholderFlag xmlns:ma14="http://schemas.microsoft.com/office/mac/drawingml/2011/main" xmlns="" val="1"/>
            </a:ext>
          </a:extLst>
        </p:spPr>
        <p:txBody>
          <a:bodyPr>
            <a:noAutofit/>
          </a:bodyPr>
          <a:lstStyle/>
          <a:p>
            <a:pPr algn="ctr" eaLnBrk="1" hangingPunct="1">
              <a:defRPr/>
            </a:pPr>
            <a:r>
              <a:rPr lang="en-US" sz="4000" b="1" dirty="0" smtClean="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rPr>
              <a:t>SMALL BANKS and their linkages to REGIONAL BANKING HUBS</a:t>
            </a:r>
          </a:p>
          <a:p>
            <a:pPr marL="137160" indent="0" algn="ctr" eaLnBrk="1" hangingPunct="1">
              <a:buNone/>
              <a:defRPr/>
            </a:pPr>
            <a:r>
              <a:rPr lang="en-US" sz="4000" b="1" i="1" dirty="0" smtClean="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rPr>
              <a:t>(NODAL)</a:t>
            </a:r>
            <a:endParaRPr lang="en-US" sz="4000" b="1" i="1" dirty="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endParaRPr>
          </a:p>
        </p:txBody>
      </p:sp>
      <p:pic>
        <p:nvPicPr>
          <p:cNvPr id="97282" name="Picture 3" descr="US Map Functional 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318"/>
            <a:ext cx="79248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2973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8915400" cy="6863417"/>
          </a:xfrm>
          <a:prstGeom prst="rect">
            <a:avLst/>
          </a:prstGeom>
          <a:noFill/>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rPr>
              <a:t>Your SENSE OF PLACE impacts many aspects of your life and personality, including:</a:t>
            </a:r>
          </a:p>
          <a:p>
            <a:pPr algn="ctr"/>
            <a:endParaRPr lang="en-US" sz="1600" b="1" dirty="0" smtClean="0">
              <a:effectLst>
                <a:outerShdw blurRad="38100" dist="38100" dir="2700000" algn="tl">
                  <a:srgbClr val="000000">
                    <a:alpha val="43137"/>
                  </a:srgbClr>
                </a:outerShdw>
              </a:effectLst>
            </a:endParaRPr>
          </a:p>
          <a:p>
            <a:pPr marL="285750" indent="-285750" algn="ctr">
              <a:buFont typeface="Arial" panose="020B0604020202020204" pitchFamily="34" charset="0"/>
              <a:buChar char="•"/>
            </a:pPr>
            <a:r>
              <a:rPr lang="en-US" sz="4200" b="1" i="1" u="sng" dirty="0" smtClean="0">
                <a:effectLst>
                  <a:outerShdw blurRad="38100" dist="38100" dir="2700000" algn="tl">
                    <a:srgbClr val="000000">
                      <a:alpha val="43137"/>
                    </a:srgbClr>
                  </a:outerShdw>
                </a:effectLst>
              </a:rPr>
              <a:t>Behavioral </a:t>
            </a:r>
            <a:r>
              <a:rPr lang="en-US" sz="4200" b="1" u="sng" dirty="0" smtClean="0">
                <a:effectLst>
                  <a:outerShdw blurRad="38100" dist="38100" dir="2700000" algn="tl">
                    <a:srgbClr val="000000">
                      <a:alpha val="43137"/>
                    </a:srgbClr>
                  </a:outerShdw>
                </a:effectLst>
              </a:rPr>
              <a:t>Culture </a:t>
            </a:r>
            <a:r>
              <a:rPr lang="en-US" sz="4200" b="1" i="1" dirty="0" smtClean="0">
                <a:effectLst>
                  <a:outerShdw blurRad="38100" dist="38100" dir="2700000" algn="tl">
                    <a:srgbClr val="000000">
                      <a:alpha val="43137"/>
                    </a:srgbClr>
                  </a:outerShdw>
                </a:effectLst>
              </a:rPr>
              <a:t>(how you act, what you believe)</a:t>
            </a:r>
          </a:p>
          <a:p>
            <a:pPr marL="285750" indent="-285750" algn="ctr">
              <a:buFont typeface="Arial" panose="020B0604020202020204" pitchFamily="34" charset="0"/>
              <a:buChar char="•"/>
            </a:pPr>
            <a:r>
              <a:rPr lang="en-US" sz="4200" b="1" i="1" u="sng" dirty="0" smtClean="0">
                <a:effectLst>
                  <a:outerShdw blurRad="38100" dist="38100" dir="2700000" algn="tl">
                    <a:srgbClr val="000000">
                      <a:alpha val="43137"/>
                    </a:srgbClr>
                  </a:outerShdw>
                </a:effectLst>
              </a:rPr>
              <a:t>Material</a:t>
            </a:r>
            <a:r>
              <a:rPr lang="en-US" sz="4200" b="1" u="sng" dirty="0" smtClean="0">
                <a:effectLst>
                  <a:outerShdw blurRad="38100" dist="38100" dir="2700000" algn="tl">
                    <a:srgbClr val="000000">
                      <a:alpha val="43137"/>
                    </a:srgbClr>
                  </a:outerShdw>
                </a:effectLst>
              </a:rPr>
              <a:t> Culture </a:t>
            </a:r>
            <a:r>
              <a:rPr lang="en-US" sz="4200" b="1" i="1" dirty="0" smtClean="0">
                <a:effectLst>
                  <a:outerShdw blurRad="38100" dist="38100" dir="2700000" algn="tl">
                    <a:srgbClr val="000000">
                      <a:alpha val="43137"/>
                    </a:srgbClr>
                  </a:outerShdw>
                </a:effectLst>
              </a:rPr>
              <a:t>(what you want)</a:t>
            </a:r>
          </a:p>
          <a:p>
            <a:pPr marL="285750" indent="-285750" algn="ctr">
              <a:buFont typeface="Arial" panose="020B0604020202020204" pitchFamily="34" charset="0"/>
              <a:buChar char="•"/>
            </a:pPr>
            <a:r>
              <a:rPr lang="en-US" sz="4200" b="1" u="sng" dirty="0" smtClean="0">
                <a:effectLst>
                  <a:outerShdw blurRad="38100" dist="38100" dir="2700000" algn="tl">
                    <a:srgbClr val="000000">
                      <a:alpha val="43137"/>
                    </a:srgbClr>
                  </a:outerShdw>
                </a:effectLst>
              </a:rPr>
              <a:t>Expectations</a:t>
            </a:r>
            <a:r>
              <a:rPr lang="en-US" sz="4200" b="1" dirty="0" smtClean="0">
                <a:effectLst>
                  <a:outerShdw blurRad="38100" dist="38100" dir="2700000" algn="tl">
                    <a:srgbClr val="000000">
                      <a:alpha val="43137"/>
                    </a:srgbClr>
                  </a:outerShdw>
                </a:effectLst>
              </a:rPr>
              <a:t> </a:t>
            </a:r>
            <a:r>
              <a:rPr lang="en-US" sz="4200" b="1" i="1" dirty="0" smtClean="0">
                <a:effectLst>
                  <a:outerShdw blurRad="38100" dist="38100" dir="2700000" algn="tl">
                    <a:srgbClr val="000000">
                      <a:alpha val="43137"/>
                    </a:srgbClr>
                  </a:outerShdw>
                </a:effectLst>
              </a:rPr>
              <a:t>(i.e. time)</a:t>
            </a:r>
          </a:p>
          <a:p>
            <a:pPr marL="285750" indent="-285750" algn="ctr">
              <a:buFont typeface="Arial" panose="020B0604020202020204" pitchFamily="34" charset="0"/>
              <a:buChar char="•"/>
            </a:pPr>
            <a:r>
              <a:rPr lang="en-US" sz="4200" b="1" u="sng" dirty="0" smtClean="0">
                <a:effectLst>
                  <a:outerShdw blurRad="38100" dist="38100" dir="2700000" algn="tl">
                    <a:srgbClr val="000000">
                      <a:alpha val="43137"/>
                    </a:srgbClr>
                  </a:outerShdw>
                </a:effectLst>
              </a:rPr>
              <a:t>Comforts &amp; Stressors</a:t>
            </a:r>
          </a:p>
          <a:p>
            <a:pPr marL="285750" indent="-285750" algn="ctr">
              <a:buFont typeface="Arial" panose="020B0604020202020204" pitchFamily="34" charset="0"/>
              <a:buChar char="•"/>
            </a:pPr>
            <a:r>
              <a:rPr lang="en-US" sz="4200" b="1" u="sng" dirty="0" smtClean="0">
                <a:effectLst>
                  <a:outerShdw blurRad="38100" dist="38100" dir="2700000" algn="tl">
                    <a:srgbClr val="000000">
                      <a:alpha val="43137"/>
                    </a:srgbClr>
                  </a:outerShdw>
                </a:effectLst>
              </a:rPr>
              <a:t>Understandings</a:t>
            </a:r>
            <a:r>
              <a:rPr lang="en-US" sz="4200" b="1" dirty="0" smtClean="0">
                <a:effectLst>
                  <a:outerShdw blurRad="38100" dist="38100" dir="2700000" algn="tl">
                    <a:srgbClr val="000000">
                      <a:alpha val="43137"/>
                    </a:srgbClr>
                  </a:outerShdw>
                </a:effectLst>
              </a:rPr>
              <a:t> of </a:t>
            </a:r>
            <a:r>
              <a:rPr lang="en-US" sz="4200" b="1" i="1" dirty="0" smtClean="0">
                <a:effectLst>
                  <a:outerShdw blurRad="38100" dist="38100" dir="2700000" algn="tl">
                    <a:srgbClr val="000000">
                      <a:alpha val="43137"/>
                    </a:srgbClr>
                  </a:outerShdw>
                </a:effectLst>
              </a:rPr>
              <a:t>other places</a:t>
            </a:r>
          </a:p>
          <a:p>
            <a:pPr marL="285750" indent="-285750" algn="ctr">
              <a:buFont typeface="Arial" panose="020B0604020202020204" pitchFamily="34" charset="0"/>
              <a:buChar char="•"/>
            </a:pP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380407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11887200" cy="8495122"/>
          </a:xfrm>
          <a:prstGeom prst="rect">
            <a:avLst/>
          </a:prstGeom>
        </p:spPr>
      </p:pic>
      <p:sp>
        <p:nvSpPr>
          <p:cNvPr id="3" name="TextBox 2"/>
          <p:cNvSpPr txBox="1"/>
          <p:nvPr/>
        </p:nvSpPr>
        <p:spPr>
          <a:xfrm>
            <a:off x="304800" y="247471"/>
            <a:ext cx="8382000" cy="646331"/>
          </a:xfrm>
          <a:prstGeom prst="rect">
            <a:avLst/>
          </a:prstGeom>
          <a:noFill/>
        </p:spPr>
        <p:txBody>
          <a:bodyPr wrap="square" rtlCol="0">
            <a:spAutoFit/>
          </a:bodyPr>
          <a:lstStyle/>
          <a:p>
            <a:pPr algn="ctr"/>
            <a:r>
              <a:rPr lang="en-US" sz="3600" b="1" i="1" dirty="0" smtClean="0">
                <a:solidFill>
                  <a:srgbClr val="FFFF00"/>
                </a:solidFill>
                <a:effectLst>
                  <a:outerShdw blurRad="38100" dist="38100" dir="2700000" algn="tl">
                    <a:srgbClr val="000000">
                      <a:alpha val="43137"/>
                    </a:srgbClr>
                  </a:outerShdw>
                </a:effectLst>
              </a:rPr>
              <a:t>CONTINENTAL AIRLINES HUB MAP </a:t>
            </a:r>
            <a:endParaRPr lang="en-US" sz="36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922870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body" sz="half" idx="1"/>
          </p:nvPr>
        </p:nvSpPr>
        <p:spPr>
          <a:xfrm>
            <a:off x="0" y="5334000"/>
            <a:ext cx="8915400" cy="1219200"/>
          </a:xfrm>
          <a:extLst>
            <a:ext uri="{FAA26D3D-D897-4be2-8F04-BA451C77F1D7}">
              <ma14:placeholderFlag xmlns:ma14="http://schemas.microsoft.com/office/mac/drawingml/2011/main" xmlns="" val="1"/>
            </a:ext>
          </a:extLst>
        </p:spPr>
        <p:txBody>
          <a:bodyPr>
            <a:noAutofit/>
          </a:bodyPr>
          <a:lstStyle/>
          <a:p>
            <a:pPr eaLnBrk="1" hangingPunct="1">
              <a:lnSpc>
                <a:spcPct val="80000"/>
              </a:lnSpc>
              <a:defRPr/>
            </a:pPr>
            <a:r>
              <a:rPr lang="en-US" sz="3200" b="1" dirty="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rPr>
              <a:t>The state of Iowa is a </a:t>
            </a:r>
            <a:r>
              <a:rPr lang="en-US" sz="3200" b="1" dirty="0" smtClean="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rPr>
              <a:t>FORMAL Region</a:t>
            </a:r>
            <a:r>
              <a:rPr lang="en-US" sz="3200" b="1" dirty="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rPr>
              <a:t>.  </a:t>
            </a:r>
          </a:p>
          <a:p>
            <a:pPr eaLnBrk="1" hangingPunct="1">
              <a:lnSpc>
                <a:spcPct val="80000"/>
              </a:lnSpc>
              <a:defRPr/>
            </a:pPr>
            <a:r>
              <a:rPr lang="en-US" sz="3200" b="1" dirty="0" smtClean="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rPr>
              <a:t>The broadcast areas of LOCAL TV STATIONS are FUNCTIONAL Regions (or Nodal Regions)</a:t>
            </a:r>
            <a:endParaRPr lang="en-US" sz="3200" b="1" dirty="0">
              <a:solidFill>
                <a:srgbClr val="FFFF00"/>
              </a:solidFill>
              <a:effectLst>
                <a:outerShdw blurRad="38100" dist="38100" dir="2700000" algn="tl">
                  <a:srgbClr val="000000">
                    <a:alpha val="43137"/>
                  </a:srgbClr>
                </a:outerShdw>
              </a:effectLst>
              <a:latin typeface="Goudy Old Style"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rtlCol="0"/>
          <a:lstStyle/>
          <a:p>
            <a:pPr>
              <a:defRPr/>
            </a:pPr>
            <a:fld id="{4729320E-AB6B-47B8-ABD4-FDA741505BC2}" type="slidenum">
              <a:rPr lang="en-US">
                <a:gradFill>
                  <a:gsLst>
                    <a:gs pos="0">
                      <a:schemeClr val="tx1">
                        <a:alpha val="10000"/>
                      </a:schemeClr>
                    </a:gs>
                    <a:gs pos="100000">
                      <a:schemeClr val="tx1">
                        <a:alpha val="10000"/>
                      </a:schemeClr>
                    </a:gs>
                  </a:gsLst>
                  <a:lin ang="5400000" scaled="0"/>
                </a:gradFill>
                <a:latin typeface="Impact" pitchFamily="34" charset="0"/>
                <a:ea typeface="+mn-ea"/>
              </a:rPr>
              <a:pPr>
                <a:defRPr/>
              </a:pPr>
              <a:t>51</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99330" name="Picture 3" descr="Iowa Map-Formal and Functional 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44" y="-304800"/>
            <a:ext cx="764551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286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633">
                                            <p:txEl>
                                              <p:pRg st="1" end="1"/>
                                            </p:txEl>
                                          </p:spTgt>
                                        </p:tgtEl>
                                        <p:attrNameLst>
                                          <p:attrName>style.visibility</p:attrName>
                                        </p:attrNameLst>
                                      </p:cBhvr>
                                      <p:to>
                                        <p:strVal val="visible"/>
                                      </p:to>
                                    </p:set>
                                    <p:animEffect transition="in" filter="fade">
                                      <p:cBhvr>
                                        <p:cTn id="7" dur="1000"/>
                                        <p:tgtEl>
                                          <p:spTgt spid="69633">
                                            <p:txEl>
                                              <p:pRg st="1" end="1"/>
                                            </p:txEl>
                                          </p:spTgt>
                                        </p:tgtEl>
                                      </p:cBhvr>
                                    </p:animEffect>
                                    <p:anim calcmode="lin" valueType="num">
                                      <p:cBhvr>
                                        <p:cTn id="8" dur="1000" fill="hold"/>
                                        <p:tgtEl>
                                          <p:spTgt spid="6963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963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80157"/>
            <a:ext cx="8763000" cy="6001643"/>
          </a:xfrm>
          <a:prstGeom prst="rect">
            <a:avLst/>
          </a:prstGeom>
        </p:spPr>
        <p:txBody>
          <a:bodyPr wrap="square">
            <a:spAutoFit/>
          </a:bodyPr>
          <a:lstStyle/>
          <a:p>
            <a:pPr lvl="2" algn="ctr">
              <a:defRPr/>
            </a:pPr>
            <a:r>
              <a:rPr lang="en-US" sz="4800" b="1" dirty="0" smtClean="0">
                <a:effectLst>
                  <a:outerShdw blurRad="38100" dist="38100" dir="2700000" algn="tl">
                    <a:srgbClr val="000000">
                      <a:alpha val="43137"/>
                    </a:srgbClr>
                  </a:outerShdw>
                </a:effectLst>
                <a:ea typeface="ＭＳ Ｐゴシック" charset="0"/>
              </a:rPr>
              <a:t>3.) </a:t>
            </a:r>
            <a:r>
              <a:rPr lang="en-US" sz="4800" b="1" u="sng" dirty="0" smtClean="0">
                <a:solidFill>
                  <a:srgbClr val="FFFF00"/>
                </a:solidFill>
                <a:effectLst>
                  <a:outerShdw blurRad="38100" dist="38100" dir="2700000" algn="tl">
                    <a:srgbClr val="000000">
                      <a:alpha val="43137"/>
                    </a:srgbClr>
                  </a:outerShdw>
                </a:effectLst>
                <a:ea typeface="ＭＳ Ｐゴシック" charset="0"/>
              </a:rPr>
              <a:t>VERNACULAR Region </a:t>
            </a:r>
          </a:p>
          <a:p>
            <a:pPr lvl="2" algn="ctr">
              <a:defRPr/>
            </a:pPr>
            <a:r>
              <a:rPr lang="en-US" sz="4800" b="1" dirty="0" smtClean="0">
                <a:solidFill>
                  <a:srgbClr val="FFFF00"/>
                </a:solidFill>
                <a:effectLst>
                  <a:outerShdw blurRad="38100" dist="38100" dir="2700000" algn="tl">
                    <a:srgbClr val="000000">
                      <a:alpha val="43137"/>
                    </a:srgbClr>
                  </a:outerShdw>
                </a:effectLst>
                <a:ea typeface="ＭＳ Ｐゴシック" charset="0"/>
              </a:rPr>
              <a:t>(</a:t>
            </a:r>
            <a:r>
              <a:rPr lang="en-US" sz="4800" b="1" u="sng" dirty="0" smtClean="0">
                <a:solidFill>
                  <a:srgbClr val="FFFF00"/>
                </a:solidFill>
                <a:effectLst>
                  <a:outerShdw blurRad="38100" dist="38100" dir="2700000" algn="tl">
                    <a:srgbClr val="000000">
                      <a:alpha val="43137"/>
                    </a:srgbClr>
                  </a:outerShdw>
                </a:effectLst>
                <a:ea typeface="ＭＳ Ｐゴシック" charset="0"/>
              </a:rPr>
              <a:t>PERCEPTUAL </a:t>
            </a:r>
            <a:r>
              <a:rPr lang="en-US" sz="4800" b="1" dirty="0" smtClean="0">
                <a:solidFill>
                  <a:srgbClr val="FFFF00"/>
                </a:solidFill>
                <a:effectLst>
                  <a:outerShdw blurRad="38100" dist="38100" dir="2700000" algn="tl">
                    <a:srgbClr val="000000">
                      <a:alpha val="43137"/>
                    </a:srgbClr>
                  </a:outerShdw>
                </a:effectLst>
                <a:ea typeface="ＭＳ Ｐゴシック" charset="0"/>
              </a:rPr>
              <a:t>region)</a:t>
            </a:r>
          </a:p>
          <a:p>
            <a:pPr lvl="3" algn="ctr">
              <a:defRPr/>
            </a:pPr>
            <a:r>
              <a:rPr lang="en-US" sz="4800" b="1" dirty="0" smtClean="0">
                <a:effectLst>
                  <a:outerShdw blurRad="38100" dist="38100" dir="2700000" algn="tl">
                    <a:srgbClr val="000000">
                      <a:alpha val="43137"/>
                    </a:srgbClr>
                  </a:outerShdw>
                </a:effectLst>
                <a:ea typeface="ＭＳ Ｐゴシック" charset="0"/>
              </a:rPr>
              <a:t>-</a:t>
            </a:r>
          </a:p>
          <a:p>
            <a:pPr lvl="3" algn="ctr">
              <a:defRPr/>
            </a:pPr>
            <a:r>
              <a:rPr lang="en-US" sz="6000" b="1" dirty="0" smtClean="0">
                <a:effectLst>
                  <a:outerShdw blurRad="38100" dist="38100" dir="2700000" algn="tl">
                    <a:srgbClr val="000000">
                      <a:alpha val="43137"/>
                    </a:srgbClr>
                  </a:outerShdw>
                </a:effectLst>
                <a:ea typeface="ＭＳ Ｐゴシック" charset="0"/>
              </a:rPr>
              <a:t>An </a:t>
            </a:r>
            <a:r>
              <a:rPr lang="en-US" sz="6000" b="1" dirty="0">
                <a:effectLst>
                  <a:outerShdw blurRad="38100" dist="38100" dir="2700000" algn="tl">
                    <a:srgbClr val="000000">
                      <a:alpha val="43137"/>
                    </a:srgbClr>
                  </a:outerShdw>
                </a:effectLst>
                <a:ea typeface="ＭＳ Ｐゴシック" charset="0"/>
              </a:rPr>
              <a:t>area that people believe exists as part of their </a:t>
            </a:r>
            <a:r>
              <a:rPr lang="en-US" sz="6000" b="1" i="1" dirty="0">
                <a:effectLst>
                  <a:outerShdw blurRad="38100" dist="38100" dir="2700000" algn="tl">
                    <a:srgbClr val="000000">
                      <a:alpha val="43137"/>
                    </a:srgbClr>
                  </a:outerShdw>
                </a:effectLst>
                <a:ea typeface="ＭＳ Ｐゴシック" charset="0"/>
              </a:rPr>
              <a:t>cultural identity</a:t>
            </a:r>
            <a:r>
              <a:rPr lang="en-US" sz="4400" b="1" i="1" dirty="0" smtClean="0">
                <a:effectLst>
                  <a:outerShdw blurRad="38100" dist="38100" dir="2700000" algn="tl">
                    <a:srgbClr val="000000">
                      <a:alpha val="43137"/>
                    </a:srgbClr>
                  </a:outerShdw>
                </a:effectLst>
                <a:ea typeface="ＭＳ Ｐゴシック" charset="0"/>
              </a:rPr>
              <a:t>.</a:t>
            </a:r>
            <a:endParaRPr lang="en-US" sz="4400" b="1" i="1" dirty="0">
              <a:effectLst>
                <a:outerShdw blurRad="38100" dist="38100" dir="2700000" algn="tl">
                  <a:srgbClr val="000000">
                    <a:alpha val="43137"/>
                  </a:srgbClr>
                </a:outerShdw>
              </a:effectLst>
              <a:ea typeface="ＭＳ Ｐゴシック" charset="0"/>
            </a:endParaRPr>
          </a:p>
        </p:txBody>
      </p:sp>
      <p:sp>
        <p:nvSpPr>
          <p:cNvPr id="3" name="TextBox 2"/>
          <p:cNvSpPr txBox="1"/>
          <p:nvPr/>
        </p:nvSpPr>
        <p:spPr>
          <a:xfrm>
            <a:off x="1828800" y="39469"/>
            <a:ext cx="5638800" cy="646331"/>
          </a:xfrm>
          <a:prstGeom prst="rect">
            <a:avLst/>
          </a:prstGeom>
          <a:noFill/>
        </p:spPr>
        <p:txBody>
          <a:bodyPr wrap="square" rtlCol="0">
            <a:spAutoFit/>
          </a:bodyPr>
          <a:lstStyle/>
          <a:p>
            <a:pPr algn="ctr"/>
            <a:r>
              <a:rPr lang="en-US" sz="3600" b="1" i="1" dirty="0" smtClean="0">
                <a:solidFill>
                  <a:srgbClr val="FFFF00"/>
                </a:solidFill>
                <a:effectLst>
                  <a:outerShdw blurRad="38100" dist="38100" dir="2700000" algn="tl">
                    <a:srgbClr val="000000">
                      <a:alpha val="43137"/>
                    </a:srgbClr>
                  </a:outerShdw>
                </a:effectLst>
              </a:rPr>
              <a:t>REGION TYPES</a:t>
            </a:r>
            <a:endParaRPr lang="en-US" sz="36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016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1"/>
          </p:nvPr>
        </p:nvSpPr>
        <p:spPr>
          <a:xfrm>
            <a:off x="-304800" y="533400"/>
            <a:ext cx="4038600" cy="4525963"/>
          </a:xfrm>
          <a:extLst>
            <a:ext uri="{FAA26D3D-D897-4be2-8F04-BA451C77F1D7}">
              <ma14:placeholderFlag xmlns:ma14="http://schemas.microsoft.com/office/mac/drawingml/2011/main" xmlns="" val="1"/>
            </a:ext>
          </a:extLst>
        </p:spPr>
        <p:txBody>
          <a:bodyPr>
            <a:noAutofit/>
          </a:bodyPr>
          <a:lstStyle/>
          <a:p>
            <a:pPr eaLnBrk="1" hangingPunct="1"/>
            <a:r>
              <a:rPr lang="en-US" sz="3400" b="1" dirty="0" smtClean="0">
                <a:solidFill>
                  <a:srgbClr val="FFFF00"/>
                </a:solidFill>
                <a:effectLst>
                  <a:outerShdw blurRad="38100" dist="38100" dir="2700000" algn="tl">
                    <a:srgbClr val="000000">
                      <a:alpha val="43137"/>
                    </a:srgbClr>
                  </a:outerShdw>
                </a:effectLst>
                <a:latin typeface="Goudy Old Style" pitchFamily="18" charset="0"/>
              </a:rPr>
              <a:t>Perceptual Region = Area defined by people</a:t>
            </a:r>
            <a:r>
              <a:rPr lang="ja-JP" altLang="en-US" sz="3400" b="1" dirty="0" smtClean="0">
                <a:solidFill>
                  <a:srgbClr val="FFFF00"/>
                </a:solidFill>
                <a:effectLst>
                  <a:outerShdw blurRad="38100" dist="38100" dir="2700000" algn="tl">
                    <a:srgbClr val="000000">
                      <a:alpha val="43137"/>
                    </a:srgbClr>
                  </a:outerShdw>
                </a:effectLst>
                <a:latin typeface="Goudy Old Style" pitchFamily="18" charset="0"/>
              </a:rPr>
              <a:t>’</a:t>
            </a:r>
            <a:r>
              <a:rPr lang="en-US" altLang="ja-JP" sz="3400" b="1" dirty="0" smtClean="0">
                <a:solidFill>
                  <a:srgbClr val="FFFF00"/>
                </a:solidFill>
                <a:effectLst>
                  <a:outerShdw blurRad="38100" dist="38100" dir="2700000" algn="tl">
                    <a:srgbClr val="000000">
                      <a:alpha val="43137"/>
                    </a:srgbClr>
                  </a:outerShdw>
                </a:effectLst>
                <a:latin typeface="Goudy Old Style" pitchFamily="18" charset="0"/>
              </a:rPr>
              <a:t>s feelings and attitudes</a:t>
            </a:r>
          </a:p>
          <a:p>
            <a:pPr eaLnBrk="1" hangingPunct="1"/>
            <a:r>
              <a:rPr lang="en-US" sz="3400" b="1" dirty="0" smtClean="0">
                <a:effectLst>
                  <a:outerShdw blurRad="38100" dist="38100" dir="2700000" algn="tl">
                    <a:srgbClr val="000000">
                      <a:alpha val="43137"/>
                    </a:srgbClr>
                  </a:outerShdw>
                </a:effectLst>
                <a:latin typeface="Goudy Old Style" pitchFamily="18" charset="0"/>
              </a:rPr>
              <a:t>Where is </a:t>
            </a:r>
            <a:r>
              <a:rPr lang="ja-JP" altLang="en-US" sz="3400" b="1" dirty="0" smtClean="0">
                <a:effectLst>
                  <a:outerShdw blurRad="38100" dist="38100" dir="2700000" algn="tl">
                    <a:srgbClr val="000000">
                      <a:alpha val="43137"/>
                    </a:srgbClr>
                  </a:outerShdw>
                </a:effectLst>
                <a:latin typeface="Goudy Old Style" pitchFamily="18" charset="0"/>
              </a:rPr>
              <a:t>“</a:t>
            </a:r>
            <a:r>
              <a:rPr lang="en-US" altLang="ja-JP" sz="3400" b="1" dirty="0" smtClean="0">
                <a:effectLst>
                  <a:outerShdw blurRad="38100" dist="38100" dir="2700000" algn="tl">
                    <a:srgbClr val="000000">
                      <a:alpha val="43137"/>
                    </a:srgbClr>
                  </a:outerShdw>
                </a:effectLst>
                <a:latin typeface="Goudy Old Style" pitchFamily="18" charset="0"/>
              </a:rPr>
              <a:t>The Midwest</a:t>
            </a:r>
            <a:r>
              <a:rPr lang="ja-JP" altLang="en-US" sz="3400" b="1" dirty="0" smtClean="0">
                <a:effectLst>
                  <a:outerShdw blurRad="38100" dist="38100" dir="2700000" algn="tl">
                    <a:srgbClr val="000000">
                      <a:alpha val="43137"/>
                    </a:srgbClr>
                  </a:outerShdw>
                </a:effectLst>
                <a:latin typeface="Goudy Old Style" pitchFamily="18" charset="0"/>
              </a:rPr>
              <a:t>”</a:t>
            </a:r>
            <a:r>
              <a:rPr lang="en-US" altLang="ja-JP" sz="3400" b="1" dirty="0" smtClean="0">
                <a:effectLst>
                  <a:outerShdw blurRad="38100" dist="38100" dir="2700000" algn="tl">
                    <a:srgbClr val="000000">
                      <a:alpha val="43137"/>
                    </a:srgbClr>
                  </a:outerShdw>
                </a:effectLst>
                <a:latin typeface="Goudy Old Style" pitchFamily="18" charset="0"/>
              </a:rPr>
              <a:t>?</a:t>
            </a:r>
          </a:p>
          <a:p>
            <a:pPr eaLnBrk="1" hangingPunct="1"/>
            <a:r>
              <a:rPr lang="en-US" sz="3400" b="1" dirty="0" smtClean="0">
                <a:effectLst>
                  <a:outerShdw blurRad="38100" dist="38100" dir="2700000" algn="tl">
                    <a:srgbClr val="000000">
                      <a:alpha val="43137"/>
                    </a:srgbClr>
                  </a:outerShdw>
                </a:effectLst>
                <a:latin typeface="Goudy Old Style" pitchFamily="18" charset="0"/>
              </a:rPr>
              <a:t>Is NEBRASKA</a:t>
            </a:r>
            <a:br>
              <a:rPr lang="en-US" sz="3400" b="1" dirty="0" smtClean="0">
                <a:effectLst>
                  <a:outerShdw blurRad="38100" dist="38100" dir="2700000" algn="tl">
                    <a:srgbClr val="000000">
                      <a:alpha val="43137"/>
                    </a:srgbClr>
                  </a:outerShdw>
                </a:effectLst>
                <a:latin typeface="Goudy Old Style" pitchFamily="18" charset="0"/>
              </a:rPr>
            </a:br>
            <a:r>
              <a:rPr lang="en-US" sz="3400" b="1" dirty="0" smtClean="0">
                <a:effectLst>
                  <a:outerShdw blurRad="38100" dist="38100" dir="2700000" algn="tl">
                    <a:srgbClr val="000000">
                      <a:alpha val="43137"/>
                    </a:srgbClr>
                  </a:outerShdw>
                </a:effectLst>
                <a:latin typeface="Goudy Old Style" pitchFamily="18" charset="0"/>
              </a:rPr>
              <a:t>in the</a:t>
            </a:r>
            <a:br>
              <a:rPr lang="en-US" sz="3400" b="1" dirty="0" smtClean="0">
                <a:effectLst>
                  <a:outerShdw blurRad="38100" dist="38100" dir="2700000" algn="tl">
                    <a:srgbClr val="000000">
                      <a:alpha val="43137"/>
                    </a:srgbClr>
                  </a:outerShdw>
                </a:effectLst>
                <a:latin typeface="Goudy Old Style" pitchFamily="18" charset="0"/>
              </a:rPr>
            </a:br>
            <a:r>
              <a:rPr lang="en-US" sz="3400" b="1" dirty="0" smtClean="0">
                <a:effectLst>
                  <a:outerShdw blurRad="38100" dist="38100" dir="2700000" algn="tl">
                    <a:srgbClr val="000000">
                      <a:alpha val="43137"/>
                    </a:srgbClr>
                  </a:outerShdw>
                </a:effectLst>
                <a:latin typeface="Goudy Old Style" pitchFamily="18" charset="0"/>
              </a:rPr>
              <a:t>Midwest?</a:t>
            </a:r>
          </a:p>
          <a:p>
            <a:pPr eaLnBrk="1" hangingPunct="1"/>
            <a:r>
              <a:rPr lang="en-US" sz="3400" b="1" dirty="0" smtClean="0">
                <a:effectLst>
                  <a:outerShdw blurRad="38100" dist="38100" dir="2700000" algn="tl">
                    <a:srgbClr val="000000">
                      <a:alpha val="43137"/>
                    </a:srgbClr>
                  </a:outerShdw>
                </a:effectLst>
                <a:latin typeface="Goudy Old Style" pitchFamily="18" charset="0"/>
              </a:rPr>
              <a:t>Is TEXAS in</a:t>
            </a:r>
            <a:br>
              <a:rPr lang="en-US" sz="3400" b="1" dirty="0" smtClean="0">
                <a:effectLst>
                  <a:outerShdw blurRad="38100" dist="38100" dir="2700000" algn="tl">
                    <a:srgbClr val="000000">
                      <a:alpha val="43137"/>
                    </a:srgbClr>
                  </a:outerShdw>
                </a:effectLst>
                <a:latin typeface="Goudy Old Style" pitchFamily="18" charset="0"/>
              </a:rPr>
            </a:br>
            <a:r>
              <a:rPr lang="en-US" sz="3400" b="1" dirty="0" smtClean="0">
                <a:effectLst>
                  <a:outerShdw blurRad="38100" dist="38100" dir="2700000" algn="tl">
                    <a:srgbClr val="000000">
                      <a:alpha val="43137"/>
                    </a:srgbClr>
                  </a:outerShdw>
                </a:effectLst>
                <a:latin typeface="Goudy Old Style" pitchFamily="18" charset="0"/>
              </a:rPr>
              <a:t>the Midwest?</a:t>
            </a:r>
          </a:p>
        </p:txBody>
      </p:sp>
      <p:pic>
        <p:nvPicPr>
          <p:cNvPr id="1434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886199" y="-381000"/>
            <a:ext cx="5912213" cy="3733800"/>
          </a:xfrm>
          <a:extLst>
            <a:ext uri="{FAA26D3D-D897-4be2-8F04-BA451C77F1D7}">
              <ma14:placeholderFlag xmlns:ma14="http://schemas.microsoft.com/office/mac/drawingml/2011/main" xmlns="" val="1"/>
            </a:ext>
          </a:extLst>
        </p:spPr>
      </p:pic>
      <p:pic>
        <p:nvPicPr>
          <p:cNvPr id="143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352799"/>
            <a:ext cx="4325243" cy="35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505200" y="2653814"/>
            <a:ext cx="2892425" cy="4204186"/>
          </a:xfrm>
          <a:extLs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441420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Effect transition="in" filter="fade">
                                      <p:cBhvr>
                                        <p:cTn id="7" dur="1000"/>
                                        <p:tgtEl>
                                          <p:spTgt spid="14339">
                                            <p:txEl>
                                              <p:pRg st="1" end="1"/>
                                            </p:txEl>
                                          </p:spTgt>
                                        </p:tgtEl>
                                      </p:cBhvr>
                                    </p:animEffect>
                                    <p:anim calcmode="lin" valueType="num">
                                      <p:cBhvr>
                                        <p:cTn id="8" dur="10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433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fade">
                                      <p:cBhvr>
                                        <p:cTn id="13" dur="1000"/>
                                        <p:tgtEl>
                                          <p:spTgt spid="14340"/>
                                        </p:tgtEl>
                                      </p:cBhvr>
                                    </p:animEffect>
                                    <p:anim calcmode="lin" valueType="num">
                                      <p:cBhvr>
                                        <p:cTn id="14" dur="1000" fill="hold"/>
                                        <p:tgtEl>
                                          <p:spTgt spid="14340"/>
                                        </p:tgtEl>
                                        <p:attrNameLst>
                                          <p:attrName>ppt_x</p:attrName>
                                        </p:attrNameLst>
                                      </p:cBhvr>
                                      <p:tavLst>
                                        <p:tav tm="0">
                                          <p:val>
                                            <p:strVal val="#ppt_x"/>
                                          </p:val>
                                        </p:tav>
                                        <p:tav tm="100000">
                                          <p:val>
                                            <p:strVal val="#ppt_x"/>
                                          </p:val>
                                        </p:tav>
                                      </p:tavLst>
                                    </p:anim>
                                    <p:anim calcmode="lin" valueType="num">
                                      <p:cBhvr>
                                        <p:cTn id="15" dur="1000" fill="hold"/>
                                        <p:tgtEl>
                                          <p:spTgt spid="1434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1000"/>
                                        <p:tgtEl>
                                          <p:spTgt spid="14342"/>
                                        </p:tgtEl>
                                      </p:cBhvr>
                                    </p:animEffect>
                                    <p:anim calcmode="lin" valueType="num">
                                      <p:cBhvr>
                                        <p:cTn id="20" dur="1000" fill="hold"/>
                                        <p:tgtEl>
                                          <p:spTgt spid="14342"/>
                                        </p:tgtEl>
                                        <p:attrNameLst>
                                          <p:attrName>ppt_x</p:attrName>
                                        </p:attrNameLst>
                                      </p:cBhvr>
                                      <p:tavLst>
                                        <p:tav tm="0">
                                          <p:val>
                                            <p:strVal val="#ppt_x"/>
                                          </p:val>
                                        </p:tav>
                                        <p:tav tm="100000">
                                          <p:val>
                                            <p:strVal val="#ppt_x"/>
                                          </p:val>
                                        </p:tav>
                                      </p:tavLst>
                                    </p:anim>
                                    <p:anim calcmode="lin" valueType="num">
                                      <p:cBhvr>
                                        <p:cTn id="21" dur="1000" fill="hold"/>
                                        <p:tgtEl>
                                          <p:spTgt spid="1434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344"/>
                                        </p:tgtEl>
                                        <p:attrNameLst>
                                          <p:attrName>style.visibility</p:attrName>
                                        </p:attrNameLst>
                                      </p:cBhvr>
                                      <p:to>
                                        <p:strVal val="visible"/>
                                      </p:to>
                                    </p:set>
                                    <p:animEffect transition="in" filter="fade">
                                      <p:cBhvr>
                                        <p:cTn id="25" dur="1000"/>
                                        <p:tgtEl>
                                          <p:spTgt spid="14344"/>
                                        </p:tgtEl>
                                      </p:cBhvr>
                                    </p:animEffect>
                                    <p:anim calcmode="lin" valueType="num">
                                      <p:cBhvr>
                                        <p:cTn id="26" dur="1000" fill="hold"/>
                                        <p:tgtEl>
                                          <p:spTgt spid="14344"/>
                                        </p:tgtEl>
                                        <p:attrNameLst>
                                          <p:attrName>ppt_x</p:attrName>
                                        </p:attrNameLst>
                                      </p:cBhvr>
                                      <p:tavLst>
                                        <p:tav tm="0">
                                          <p:val>
                                            <p:strVal val="#ppt_x"/>
                                          </p:val>
                                        </p:tav>
                                        <p:tav tm="100000">
                                          <p:val>
                                            <p:strVal val="#ppt_x"/>
                                          </p:val>
                                        </p:tav>
                                      </p:tavLst>
                                    </p:anim>
                                    <p:anim calcmode="lin" valueType="num">
                                      <p:cBhvr>
                                        <p:cTn id="27" dur="1000" fill="hold"/>
                                        <p:tgtEl>
                                          <p:spTgt spid="143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339">
                                            <p:txEl>
                                              <p:pRg st="2" end="2"/>
                                            </p:txEl>
                                          </p:spTgt>
                                        </p:tgtEl>
                                        <p:attrNameLst>
                                          <p:attrName>style.visibility</p:attrName>
                                        </p:attrNameLst>
                                      </p:cBhvr>
                                      <p:to>
                                        <p:strVal val="visible"/>
                                      </p:to>
                                    </p:set>
                                    <p:animEffect transition="in" filter="fade">
                                      <p:cBhvr>
                                        <p:cTn id="32" dur="1000"/>
                                        <p:tgtEl>
                                          <p:spTgt spid="14339">
                                            <p:txEl>
                                              <p:pRg st="2" end="2"/>
                                            </p:txEl>
                                          </p:spTgt>
                                        </p:tgtEl>
                                      </p:cBhvr>
                                    </p:animEffect>
                                    <p:anim calcmode="lin" valueType="num">
                                      <p:cBhvr>
                                        <p:cTn id="33" dur="10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43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339">
                                            <p:txEl>
                                              <p:pRg st="3" end="3"/>
                                            </p:txEl>
                                          </p:spTgt>
                                        </p:tgtEl>
                                        <p:attrNameLst>
                                          <p:attrName>style.visibility</p:attrName>
                                        </p:attrNameLst>
                                      </p:cBhvr>
                                      <p:to>
                                        <p:strVal val="visible"/>
                                      </p:to>
                                    </p:set>
                                    <p:animEffect transition="in" filter="fade">
                                      <p:cBhvr>
                                        <p:cTn id="39" dur="1000"/>
                                        <p:tgtEl>
                                          <p:spTgt spid="14339">
                                            <p:txEl>
                                              <p:pRg st="3" end="3"/>
                                            </p:txEl>
                                          </p:spTgt>
                                        </p:tgtEl>
                                      </p:cBhvr>
                                    </p:animEffect>
                                    <p:anim calcmode="lin" valueType="num">
                                      <p:cBhvr>
                                        <p:cTn id="40" dur="10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43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Perceptual Regions of 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190555" cy="684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7521575" y="5476875"/>
            <a:ext cx="1482725" cy="850900"/>
          </a:xfrm>
          <a:prstGeom prst="rect">
            <a:avLst/>
          </a:prstGeom>
        </p:spPr>
        <p:txBody>
          <a:bodyPr/>
          <a:lstStyle/>
          <a:p>
            <a:pPr>
              <a:defRPr/>
            </a:pPr>
            <a:fld id="{1B93B9B3-BB22-435C-A708-A6983DD59A18}" type="slidenum">
              <a:rPr lang="en-US">
                <a:gradFill>
                  <a:gsLst>
                    <a:gs pos="0">
                      <a:schemeClr val="tx1">
                        <a:alpha val="10000"/>
                      </a:schemeClr>
                    </a:gs>
                    <a:gs pos="100000">
                      <a:schemeClr val="tx1">
                        <a:alpha val="10000"/>
                      </a:schemeClr>
                    </a:gs>
                  </a:gsLst>
                  <a:lin ang="5400000" scaled="0"/>
                </a:gradFill>
                <a:latin typeface="Impact" pitchFamily="34" charset="0"/>
                <a:ea typeface="+mn-ea"/>
              </a:rPr>
              <a:pPr>
                <a:defRPr/>
              </a:pPr>
              <a:t>54</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spTree>
    <p:extLst>
      <p:ext uri="{BB962C8B-B14F-4D97-AF65-F5344CB8AC3E}">
        <p14:creationId xmlns:p14="http://schemas.microsoft.com/office/powerpoint/2010/main" val="384768210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Content Placeholder 4"/>
          <p:cNvSpPr>
            <a:spLocks noGrp="1"/>
          </p:cNvSpPr>
          <p:nvPr>
            <p:ph sz="quarter" idx="3"/>
          </p:nvPr>
        </p:nvSpPr>
        <p:spPr>
          <a:extLst>
            <a:ext uri="{FAA26D3D-D897-4be2-8F04-BA451C77F1D7}">
              <ma14:placeholderFlag xmlns:ma14="http://schemas.microsoft.com/office/mac/drawingml/2011/main" xmlns="" val="1"/>
            </a:ext>
          </a:extLst>
        </p:spPr>
        <p:txBody>
          <a:bodyPr/>
          <a:lstStyle/>
          <a:p>
            <a:pPr>
              <a:defRPr/>
            </a:pPr>
            <a:endParaRPr lang="en-US">
              <a:ea typeface="ＭＳ Ｐゴシック" charset="0"/>
              <a:cs typeface="ＭＳ Ｐゴシック" charset="0"/>
            </a:endParaRPr>
          </a:p>
        </p:txBody>
      </p:sp>
      <p:pic>
        <p:nvPicPr>
          <p:cNvPr id="10650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219"/>
            <a:ext cx="9144000" cy="513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152400"/>
            <a:ext cx="86106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PERCEPTUAL regions can vary within a state- </a:t>
            </a:r>
            <a:r>
              <a:rPr lang="en-US" sz="4000" b="1" i="1" dirty="0" smtClean="0">
                <a:effectLst>
                  <a:outerShdw blurRad="38100" dist="38100" dir="2700000" algn="tl">
                    <a:srgbClr val="000000">
                      <a:alpha val="43137"/>
                    </a:srgbClr>
                  </a:outerShdw>
                </a:effectLst>
              </a:rPr>
              <a:t>even within a town</a:t>
            </a:r>
            <a:r>
              <a:rPr lang="en-US" sz="4000" b="1"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854974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extLst>
            <a:ext uri="{FAA26D3D-D897-4be2-8F04-BA451C77F1D7}">
              <ma14:placeholderFlag xmlns:ma14="http://schemas.microsoft.com/office/mac/drawingml/2011/main" xmlns="" val="1"/>
            </a:ext>
          </a:extLst>
        </p:spPr>
        <p:txBody>
          <a:bodyPr/>
          <a:lstStyle/>
          <a:p>
            <a:pPr>
              <a:defRPr/>
            </a:pPr>
            <a:endParaRPr lang="en-US">
              <a:ea typeface="ＭＳ Ｐゴシック" charset="0"/>
              <a:cs typeface="ＭＳ Ｐゴシック" charset="0"/>
            </a:endParaRPr>
          </a:p>
        </p:txBody>
      </p:sp>
      <p:sp>
        <p:nvSpPr>
          <p:cNvPr id="20483" name="Text Placeholder 2"/>
          <p:cNvSpPr>
            <a:spLocks noGrp="1"/>
          </p:cNvSpPr>
          <p:nvPr>
            <p:ph type="body" sz="half" idx="1"/>
          </p:nvPr>
        </p:nvSpPr>
        <p:spPr>
          <a:extLst>
            <a:ext uri="{FAA26D3D-D897-4be2-8F04-BA451C77F1D7}">
              <ma14:placeholderFlag xmlns:ma14="http://schemas.microsoft.com/office/mac/drawingml/2011/main" xmlns="" val="1"/>
            </a:ext>
          </a:extLst>
        </p:spPr>
        <p:txBody>
          <a:bodyPr/>
          <a:lstStyle/>
          <a:p>
            <a:pPr>
              <a:defRPr/>
            </a:pPr>
            <a:endParaRPr lang="en-US">
              <a:ea typeface="ＭＳ Ｐゴシック" charset="0"/>
              <a:cs typeface="ＭＳ Ｐゴシック" charset="0"/>
            </a:endParaRPr>
          </a:p>
        </p:txBody>
      </p:sp>
      <p:sp>
        <p:nvSpPr>
          <p:cNvPr id="20484" name="Content Placeholder 3"/>
          <p:cNvSpPr>
            <a:spLocks noGrp="1"/>
          </p:cNvSpPr>
          <p:nvPr>
            <p:ph sz="quarter" idx="2"/>
          </p:nvPr>
        </p:nvSpPr>
        <p:spPr>
          <a:extLst>
            <a:ext uri="{FAA26D3D-D897-4be2-8F04-BA451C77F1D7}">
              <ma14:placeholderFlag xmlns:ma14="http://schemas.microsoft.com/office/mac/drawingml/2011/main" xmlns="" val="1"/>
            </a:ext>
          </a:extLst>
        </p:spPr>
        <p:txBody>
          <a:bodyPr/>
          <a:lstStyle/>
          <a:p>
            <a:pPr>
              <a:defRPr/>
            </a:pPr>
            <a:endParaRPr lang="en-US">
              <a:ea typeface="ＭＳ Ｐゴシック" charset="0"/>
              <a:cs typeface="ＭＳ Ｐゴシック" charset="0"/>
            </a:endParaRPr>
          </a:p>
        </p:txBody>
      </p:sp>
      <p:sp>
        <p:nvSpPr>
          <p:cNvPr id="20485" name="Content Placeholder 4"/>
          <p:cNvSpPr>
            <a:spLocks noGrp="1"/>
          </p:cNvSpPr>
          <p:nvPr>
            <p:ph sz="quarter" idx="3"/>
          </p:nvPr>
        </p:nvSpPr>
        <p:spPr>
          <a:extLst>
            <a:ext uri="{FAA26D3D-D897-4be2-8F04-BA451C77F1D7}">
              <ma14:placeholderFlag xmlns:ma14="http://schemas.microsoft.com/office/mac/drawingml/2011/main" xmlns="" val="1"/>
            </a:ext>
          </a:extLst>
        </p:spPr>
        <p:txBody>
          <a:bodyPr/>
          <a:lstStyle/>
          <a:p>
            <a:pPr>
              <a:defRPr/>
            </a:pPr>
            <a:endParaRPr lang="en-US">
              <a:ea typeface="ＭＳ Ｐゴシック" charset="0"/>
              <a:cs typeface="ＭＳ Ｐゴシック" charset="0"/>
            </a:endParaRPr>
          </a:p>
        </p:txBody>
      </p:sp>
      <p:pic>
        <p:nvPicPr>
          <p:cNvPr id="10752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63641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67875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PERCEPTUAL REGIONS often overlap heavily with the CULTURAL LANDSCAPE and SENSE OF PLACE.</a:t>
            </a:r>
          </a:p>
          <a:p>
            <a:pPr algn="ctr"/>
            <a:endParaRPr lang="en-US" sz="3600" b="1" dirty="0">
              <a:effectLst>
                <a:outerShdw blurRad="38100" dist="38100" dir="2700000" algn="tl">
                  <a:srgbClr val="000000">
                    <a:alpha val="43137"/>
                  </a:srgbClr>
                </a:outerShdw>
              </a:effectLst>
            </a:endParaRPr>
          </a:p>
          <a:p>
            <a:pPr algn="ctr"/>
            <a:r>
              <a:rPr lang="en-US" sz="3600" b="1" dirty="0" smtClean="0">
                <a:effectLst>
                  <a:outerShdw blurRad="38100" dist="38100" dir="2700000" algn="tl">
                    <a:srgbClr val="000000">
                      <a:alpha val="43137"/>
                    </a:srgbClr>
                  </a:outerShdw>
                </a:effectLst>
              </a:rPr>
              <a:t>Are you from HARTFORD, or a </a:t>
            </a:r>
            <a:r>
              <a:rPr lang="en-US" sz="3600" b="1" u="sng" dirty="0" smtClean="0">
                <a:effectLst>
                  <a:outerShdw blurRad="38100" dist="38100" dir="2700000" algn="tl">
                    <a:srgbClr val="000000">
                      <a:alpha val="43137"/>
                    </a:srgbClr>
                  </a:outerShdw>
                </a:effectLst>
              </a:rPr>
              <a:t>part of it? </a:t>
            </a:r>
            <a:r>
              <a:rPr lang="en-US" sz="3600" b="1" dirty="0" smtClean="0">
                <a:solidFill>
                  <a:srgbClr val="FFFF00"/>
                </a:solidFill>
                <a:effectLst>
                  <a:outerShdw blurRad="38100" dist="38100" dir="2700000" algn="tl">
                    <a:srgbClr val="000000">
                      <a:alpha val="43137"/>
                    </a:srgbClr>
                  </a:outerShdw>
                </a:effectLst>
              </a:rPr>
              <a:t>SOUTH END, NORTH END, WEST END?</a:t>
            </a:r>
          </a:p>
          <a:p>
            <a:pPr algn="ctr"/>
            <a:endParaRPr lang="en-US" sz="3600" b="1" dirty="0">
              <a:effectLst>
                <a:outerShdw blurRad="38100" dist="38100" dir="2700000" algn="tl">
                  <a:srgbClr val="000000">
                    <a:alpha val="43137"/>
                  </a:srgbClr>
                </a:outerShdw>
              </a:effectLst>
            </a:endParaRPr>
          </a:p>
          <a:p>
            <a:pPr algn="ctr"/>
            <a:r>
              <a:rPr lang="en-US" sz="4400" b="1" dirty="0" smtClean="0">
                <a:effectLst>
                  <a:outerShdw blurRad="38100" dist="38100" dir="2700000" algn="tl">
                    <a:srgbClr val="000000">
                      <a:alpha val="43137"/>
                    </a:srgbClr>
                  </a:outerShdw>
                </a:effectLst>
              </a:rPr>
              <a:t>What is the DIFFERENCE between each to </a:t>
            </a:r>
            <a:r>
              <a:rPr lang="en-US" sz="4400" b="1" i="1" dirty="0" smtClean="0">
                <a:effectLst>
                  <a:outerShdw blurRad="38100" dist="38100" dir="2700000" algn="tl">
                    <a:srgbClr val="000000">
                      <a:alpha val="43137"/>
                    </a:srgbClr>
                  </a:outerShdw>
                </a:effectLst>
              </a:rPr>
              <a:t>YOU? </a:t>
            </a:r>
            <a:r>
              <a:rPr lang="en-US" sz="4400" b="1" dirty="0" smtClean="0">
                <a:effectLst>
                  <a:outerShdw blurRad="38100" dist="38100" dir="2700000" algn="tl">
                    <a:srgbClr val="000000">
                      <a:alpha val="43137"/>
                    </a:srgbClr>
                  </a:outerShdw>
                </a:effectLst>
              </a:rPr>
              <a:t>What do people from other areas think of YOUR part of the city?</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6620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686800" cy="1938992"/>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The final way in which an PLACE become distinctive is the </a:t>
            </a:r>
            <a:r>
              <a:rPr lang="en-US" sz="4000" b="1" i="1" dirty="0" smtClean="0">
                <a:solidFill>
                  <a:srgbClr val="FFFF00"/>
                </a:solidFill>
                <a:effectLst>
                  <a:outerShdw blurRad="38100" dist="38100" dir="2700000" algn="tl">
                    <a:srgbClr val="000000">
                      <a:alpha val="43137"/>
                    </a:srgbClr>
                  </a:outerShdw>
                </a:effectLst>
              </a:rPr>
              <a:t>CULTURE</a:t>
            </a:r>
            <a:r>
              <a:rPr lang="en-US" sz="4000" b="1" dirty="0" smtClean="0">
                <a:solidFill>
                  <a:srgbClr val="FFFF00"/>
                </a:solidFill>
                <a:effectLst>
                  <a:outerShdw blurRad="38100" dist="38100" dir="2700000" algn="tl">
                    <a:srgbClr val="000000">
                      <a:alpha val="43137"/>
                    </a:srgbClr>
                  </a:outerShdw>
                </a:effectLst>
              </a:rPr>
              <a:t> which predominates there. </a:t>
            </a:r>
            <a:endParaRPr lang="en-US" sz="4000" b="1" dirty="0">
              <a:solidFill>
                <a:srgbClr val="FFFF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00"/>
            <a:ext cx="9144000" cy="4605867"/>
          </a:xfrm>
          <a:prstGeom prst="rect">
            <a:avLst/>
          </a:prstGeom>
        </p:spPr>
      </p:pic>
    </p:spTree>
    <p:extLst>
      <p:ext uri="{BB962C8B-B14F-4D97-AF65-F5344CB8AC3E}">
        <p14:creationId xmlns:p14="http://schemas.microsoft.com/office/powerpoint/2010/main" val="25853568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9144000" cy="6863417"/>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CULTURE is what people CARE ABOUT, and this has </a:t>
            </a:r>
            <a:r>
              <a:rPr lang="en-US" sz="3600" b="1" i="1" u="sng" dirty="0" smtClean="0">
                <a:solidFill>
                  <a:srgbClr val="FFFF00"/>
                </a:solidFill>
                <a:effectLst>
                  <a:outerShdw blurRad="38100" dist="38100" dir="2700000" algn="tl">
                    <a:srgbClr val="000000">
                      <a:alpha val="43137"/>
                    </a:srgbClr>
                  </a:outerShdw>
                </a:effectLst>
              </a:rPr>
              <a:t>TWO FORMS</a:t>
            </a:r>
            <a:r>
              <a:rPr lang="en-US" sz="3600" b="1" dirty="0" smtClean="0">
                <a:solidFill>
                  <a:srgbClr val="FFFF00"/>
                </a:solidFill>
                <a:effectLst>
                  <a:outerShdw blurRad="38100" dist="38100" dir="2700000" algn="tl">
                    <a:srgbClr val="000000">
                      <a:alpha val="43137"/>
                    </a:srgbClr>
                  </a:outerShdw>
                </a:effectLst>
              </a:rPr>
              <a:t>:</a:t>
            </a:r>
          </a:p>
          <a:p>
            <a:pPr algn="ctr"/>
            <a:endParaRPr lang="en-US" sz="1400" b="1" dirty="0">
              <a:solidFill>
                <a:srgbClr val="FFFF00"/>
              </a:solidFill>
              <a:effectLst>
                <a:outerShdw blurRad="38100" dist="38100" dir="2700000" algn="tl">
                  <a:srgbClr val="000000">
                    <a:alpha val="43137"/>
                  </a:srgbClr>
                </a:outerShdw>
              </a:effectLst>
            </a:endParaRPr>
          </a:p>
          <a:p>
            <a:pPr algn="ctr"/>
            <a:r>
              <a:rPr lang="en-US" sz="4800" b="1" dirty="0" smtClean="0">
                <a:solidFill>
                  <a:srgbClr val="FFFF00"/>
                </a:solidFill>
                <a:effectLst>
                  <a:outerShdw blurRad="38100" dist="38100" dir="2700000" algn="tl">
                    <a:srgbClr val="000000">
                      <a:alpha val="43137"/>
                    </a:srgbClr>
                  </a:outerShdw>
                </a:effectLst>
              </a:rPr>
              <a:t>What we </a:t>
            </a:r>
            <a:r>
              <a:rPr lang="en-US" sz="4800" b="1" i="1" u="sng" dirty="0" smtClean="0">
                <a:solidFill>
                  <a:srgbClr val="FFFF00"/>
                </a:solidFill>
                <a:effectLst>
                  <a:outerShdw blurRad="38100" dist="38100" dir="2700000" algn="tl">
                    <a:srgbClr val="000000">
                      <a:alpha val="43137"/>
                    </a:srgbClr>
                  </a:outerShdw>
                </a:effectLst>
              </a:rPr>
              <a:t>CARE ABOUT</a:t>
            </a:r>
          </a:p>
          <a:p>
            <a:pPr marL="571500" indent="-571500" algn="ctr">
              <a:buFont typeface="Arial" panose="020B0604020202020204" pitchFamily="34" charset="0"/>
              <a:buChar char="•"/>
            </a:pPr>
            <a:r>
              <a:rPr lang="en-US" sz="4800" b="1" i="1" dirty="0" smtClean="0">
                <a:effectLst>
                  <a:outerShdw blurRad="38100" dist="38100" dir="2700000" algn="tl">
                    <a:srgbClr val="000000">
                      <a:alpha val="43137"/>
                    </a:srgbClr>
                  </a:outerShdw>
                </a:effectLst>
              </a:rPr>
              <a:t>Spiritual</a:t>
            </a:r>
            <a:r>
              <a:rPr lang="en-US" sz="4800" b="1" dirty="0" smtClean="0">
                <a:effectLst>
                  <a:outerShdw blurRad="38100" dist="38100" dir="2700000" algn="tl">
                    <a:srgbClr val="000000">
                      <a:alpha val="43137"/>
                    </a:srgbClr>
                  </a:outerShdw>
                </a:effectLst>
              </a:rPr>
              <a:t> wealth -ideas, attitudes, beliefs, &amp; values</a:t>
            </a:r>
          </a:p>
          <a:p>
            <a:pPr algn="ctr"/>
            <a:endParaRPr lang="en-US" sz="2400" b="1" dirty="0">
              <a:solidFill>
                <a:srgbClr val="FFFF00"/>
              </a:solidFill>
              <a:effectLst>
                <a:outerShdw blurRad="38100" dist="38100" dir="2700000" algn="tl">
                  <a:srgbClr val="000000">
                    <a:alpha val="43137"/>
                  </a:srgbClr>
                </a:outerShdw>
              </a:effectLst>
            </a:endParaRPr>
          </a:p>
          <a:p>
            <a:pPr algn="ctr"/>
            <a:r>
              <a:rPr lang="en-US" sz="4800" b="1" dirty="0" smtClean="0">
                <a:solidFill>
                  <a:srgbClr val="FFFF00"/>
                </a:solidFill>
                <a:effectLst>
                  <a:outerShdw blurRad="38100" dist="38100" dir="2700000" algn="tl">
                    <a:srgbClr val="000000">
                      <a:alpha val="43137"/>
                    </a:srgbClr>
                  </a:outerShdw>
                </a:effectLst>
              </a:rPr>
              <a:t>What we </a:t>
            </a:r>
            <a:r>
              <a:rPr lang="en-US" sz="4800" b="1" i="1" u="sng" dirty="0" smtClean="0">
                <a:solidFill>
                  <a:srgbClr val="FFFF00"/>
                </a:solidFill>
                <a:effectLst>
                  <a:outerShdw blurRad="38100" dist="38100" dir="2700000" algn="tl">
                    <a:srgbClr val="000000">
                      <a:alpha val="43137"/>
                    </a:srgbClr>
                  </a:outerShdw>
                </a:effectLst>
              </a:rPr>
              <a:t>TAKE CARE OF</a:t>
            </a:r>
          </a:p>
          <a:p>
            <a:pPr marL="571500" indent="-571500" algn="ctr">
              <a:buFont typeface="Arial" panose="020B0604020202020204" pitchFamily="34" charset="0"/>
              <a:buChar char="•"/>
            </a:pPr>
            <a:r>
              <a:rPr lang="en-US" sz="4600" b="1" i="1" dirty="0" smtClean="0">
                <a:effectLst>
                  <a:outerShdw blurRad="38100" dist="38100" dir="2700000" algn="tl">
                    <a:srgbClr val="000000">
                      <a:alpha val="43137"/>
                    </a:srgbClr>
                  </a:outerShdw>
                </a:effectLst>
              </a:rPr>
              <a:t>Material</a:t>
            </a:r>
            <a:r>
              <a:rPr lang="en-US" sz="4600" b="1" dirty="0" smtClean="0">
                <a:effectLst>
                  <a:outerShdw blurRad="38100" dist="38100" dir="2700000" algn="tl">
                    <a:srgbClr val="000000">
                      <a:alpha val="43137"/>
                    </a:srgbClr>
                  </a:outerShdw>
                </a:effectLst>
              </a:rPr>
              <a:t> wealth – food, clothing, shelter, &amp; environment</a:t>
            </a:r>
            <a:endParaRPr lang="en-US" sz="4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88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0"/>
            <a:ext cx="9144000" cy="5143500"/>
          </a:xfrm>
          <a:prstGeom prst="rect">
            <a:avLst/>
          </a:prstGeom>
        </p:spPr>
      </p:pic>
      <p:pic>
        <p:nvPicPr>
          <p:cNvPr id="1026" name="Picture 2" descr="C:\Users\jlimeburner\AppData\Local\Microsoft\Windows\Temporary Internet Files\Content.IE5\Y5A0H2T2\action[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09650" cy="80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9544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9144000" cy="4709160"/>
          </a:xfrm>
        </p:spPr>
        <p:txBody>
          <a:bodyPr>
            <a:noAutofit/>
          </a:bodyPr>
          <a:lstStyle/>
          <a:p>
            <a:pPr algn="ctr"/>
            <a:r>
              <a:rPr lang="en-US" sz="4400" b="1" dirty="0" smtClean="0">
                <a:effectLst>
                  <a:outerShdw blurRad="38100" dist="38100" dir="2700000" algn="tl">
                    <a:srgbClr val="000000">
                      <a:alpha val="43137"/>
                    </a:srgbClr>
                  </a:outerShdw>
                </a:effectLst>
              </a:rPr>
              <a:t>A PLACE on Earth is identified by its </a:t>
            </a:r>
            <a:r>
              <a:rPr lang="en-US" sz="4400" b="1" i="1" u="sng" dirty="0" smtClean="0">
                <a:effectLst>
                  <a:outerShdw blurRad="38100" dist="38100" dir="2700000" algn="tl">
                    <a:srgbClr val="000000">
                      <a:alpha val="43137"/>
                    </a:srgbClr>
                  </a:outerShdw>
                </a:effectLst>
              </a:rPr>
              <a:t>LOCATION</a:t>
            </a:r>
            <a:r>
              <a:rPr lang="en-US" sz="4400" b="1" dirty="0" smtClean="0">
                <a:effectLst>
                  <a:outerShdw blurRad="38100" dist="38100" dir="2700000" algn="tl">
                    <a:srgbClr val="000000">
                      <a:alpha val="43137"/>
                    </a:srgbClr>
                  </a:outerShdw>
                </a:effectLst>
              </a:rPr>
              <a:t>, </a:t>
            </a:r>
            <a:r>
              <a:rPr lang="en-US" sz="4400" b="1" dirty="0">
                <a:effectLst>
                  <a:outerShdw blurRad="38100" dist="38100" dir="2700000" algn="tl">
                    <a:srgbClr val="000000">
                      <a:alpha val="43137"/>
                    </a:srgbClr>
                  </a:outerShdw>
                </a:effectLst>
              </a:rPr>
              <a:t>the position that </a:t>
            </a:r>
            <a:r>
              <a:rPr lang="en-US" sz="4400" b="1" dirty="0" smtClean="0">
                <a:effectLst>
                  <a:outerShdw blurRad="38100" dist="38100" dir="2700000" algn="tl">
                    <a:srgbClr val="000000">
                      <a:alpha val="43137"/>
                    </a:srgbClr>
                  </a:outerShdw>
                </a:effectLst>
              </a:rPr>
              <a:t>it occupies </a:t>
            </a:r>
            <a:r>
              <a:rPr lang="en-US" sz="4400" b="1" dirty="0">
                <a:effectLst>
                  <a:outerShdw blurRad="38100" dist="38100" dir="2700000" algn="tl">
                    <a:srgbClr val="000000">
                      <a:alpha val="43137"/>
                    </a:srgbClr>
                  </a:outerShdw>
                </a:effectLst>
              </a:rPr>
              <a:t>on Earth</a:t>
            </a:r>
            <a:r>
              <a:rPr lang="en-US" altLang="en-US" sz="4400" b="1" dirty="0">
                <a:effectLst>
                  <a:outerShdw blurRad="38100" dist="38100" dir="2700000" algn="tl">
                    <a:srgbClr val="000000">
                      <a:alpha val="43137"/>
                    </a:srgbClr>
                  </a:outerShdw>
                </a:effectLst>
              </a:rPr>
              <a:t>’</a:t>
            </a:r>
            <a:r>
              <a:rPr lang="en-US" sz="4400" b="1" dirty="0">
                <a:effectLst>
                  <a:outerShdw blurRad="38100" dist="38100" dir="2700000" algn="tl">
                    <a:srgbClr val="000000">
                      <a:alpha val="43137"/>
                    </a:srgbClr>
                  </a:outerShdw>
                </a:effectLst>
              </a:rPr>
              <a:t>s surface</a:t>
            </a:r>
            <a:r>
              <a:rPr lang="en-US" sz="4400" b="1" dirty="0" smtClean="0">
                <a:effectLst>
                  <a:outerShdw blurRad="38100" dist="38100" dir="2700000" algn="tl">
                    <a:srgbClr val="000000">
                      <a:alpha val="43137"/>
                    </a:srgbClr>
                  </a:outerShdw>
                </a:effectLst>
              </a:rPr>
              <a:t>.</a:t>
            </a:r>
          </a:p>
          <a:p>
            <a:pPr algn="ctr"/>
            <a:endParaRPr lang="en-US" sz="4000" b="1" dirty="0">
              <a:effectLst>
                <a:outerShdw blurRad="38100" dist="38100" dir="2700000" algn="tl">
                  <a:srgbClr val="000000">
                    <a:alpha val="43137"/>
                  </a:srgbClr>
                </a:outerShdw>
              </a:effectLst>
            </a:endParaRPr>
          </a:p>
          <a:p>
            <a:pPr algn="ctr"/>
            <a:endParaRPr lang="en-US" sz="4000" b="1" dirty="0" smtClean="0">
              <a:effectLst>
                <a:outerShdw blurRad="38100" dist="38100" dir="2700000" algn="tl">
                  <a:srgbClr val="000000">
                    <a:alpha val="43137"/>
                  </a:srgbClr>
                </a:outerShdw>
              </a:effectLst>
            </a:endParaRPr>
          </a:p>
          <a:p>
            <a:pPr algn="ctr"/>
            <a:endParaRPr lang="en-US" sz="40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3019023"/>
            <a:ext cx="6019800" cy="4013200"/>
          </a:xfrm>
          <a:prstGeom prst="rect">
            <a:avLst/>
          </a:prstGeom>
        </p:spPr>
      </p:pic>
    </p:spTree>
    <p:extLst>
      <p:ext uri="{BB962C8B-B14F-4D97-AF65-F5344CB8AC3E}">
        <p14:creationId xmlns:p14="http://schemas.microsoft.com/office/powerpoint/2010/main" val="77877444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3252"/>
            <a:ext cx="8610600" cy="5786199"/>
          </a:xfrm>
          <a:prstGeom prst="rect">
            <a:avLst/>
          </a:prstGeom>
        </p:spPr>
        <p:txBody>
          <a:bodyPr wrap="square">
            <a:spAutoFit/>
          </a:bodyPr>
          <a:lstStyle/>
          <a:p>
            <a:pPr algn="ctr"/>
            <a:r>
              <a:rPr lang="en-US" sz="6600" b="1" i="1" dirty="0" smtClean="0">
                <a:solidFill>
                  <a:srgbClr val="FFFF00"/>
                </a:solidFill>
                <a:effectLst>
                  <a:outerShdw blurRad="38100" dist="38100" dir="2700000" algn="tl">
                    <a:srgbClr val="000000">
                      <a:alpha val="43137"/>
                    </a:srgbClr>
                  </a:outerShdw>
                </a:effectLst>
                <a:ea typeface="ＭＳ Ｐゴシック" charset="0"/>
                <a:cs typeface="ＭＳ Ｐゴシック" charset="0"/>
              </a:rPr>
              <a:t>LOCATION </a:t>
            </a:r>
            <a:r>
              <a:rPr lang="en-US" sz="6600" i="1" dirty="0" smtClean="0">
                <a:solidFill>
                  <a:srgbClr val="FFFF00"/>
                </a:solidFill>
                <a:effectLst>
                  <a:outerShdw blurRad="38100" dist="38100" dir="2700000" algn="tl">
                    <a:srgbClr val="000000">
                      <a:alpha val="43137"/>
                    </a:srgbClr>
                  </a:outerShdw>
                </a:effectLst>
                <a:ea typeface="ＭＳ Ｐゴシック" charset="0"/>
                <a:cs typeface="ＭＳ Ｐゴシック" charset="0"/>
              </a:rPr>
              <a:t>can </a:t>
            </a:r>
            <a:r>
              <a:rPr lang="en-US" sz="6600" i="1" dirty="0">
                <a:solidFill>
                  <a:srgbClr val="FFFF00"/>
                </a:solidFill>
                <a:effectLst>
                  <a:outerShdw blurRad="38100" dist="38100" dir="2700000" algn="tl">
                    <a:srgbClr val="000000">
                      <a:alpha val="43137"/>
                    </a:srgbClr>
                  </a:outerShdw>
                </a:effectLst>
                <a:ea typeface="ＭＳ Ｐゴシック" charset="0"/>
                <a:cs typeface="ＭＳ Ｐゴシック" charset="0"/>
              </a:rPr>
              <a:t>be identified in three ways</a:t>
            </a:r>
            <a:r>
              <a:rPr lang="en-US" sz="6600" i="1" dirty="0" smtClean="0">
                <a:solidFill>
                  <a:srgbClr val="FFFF00"/>
                </a:solidFill>
                <a:effectLst>
                  <a:outerShdw blurRad="38100" dist="38100" dir="2700000" algn="tl">
                    <a:srgbClr val="000000">
                      <a:alpha val="43137"/>
                    </a:srgbClr>
                  </a:outerShdw>
                </a:effectLst>
                <a:ea typeface="ＭＳ Ｐゴシック" charset="0"/>
                <a:cs typeface="ＭＳ Ｐゴシック" charset="0"/>
              </a:rPr>
              <a:t>:</a:t>
            </a:r>
          </a:p>
          <a:p>
            <a:pPr algn="ctr"/>
            <a:endParaRPr lang="en-US" sz="2000" i="1" dirty="0" smtClean="0">
              <a:solidFill>
                <a:srgbClr val="FFFF00"/>
              </a:solidFill>
              <a:effectLst>
                <a:outerShdw blurRad="38100" dist="38100" dir="2700000" algn="tl">
                  <a:srgbClr val="000000">
                    <a:alpha val="43137"/>
                  </a:srgbClr>
                </a:outerShdw>
              </a:effectLst>
              <a:ea typeface="ＭＳ Ｐゴシック" charset="0"/>
              <a:cs typeface="ＭＳ Ｐゴシック" charset="0"/>
            </a:endParaRPr>
          </a:p>
          <a:p>
            <a:pPr algn="ctr"/>
            <a:endParaRPr lang="en-US" sz="2000" i="1" dirty="0" smtClean="0">
              <a:solidFill>
                <a:srgbClr val="FFFF00"/>
              </a:solidFill>
              <a:effectLst>
                <a:outerShdw blurRad="38100" dist="38100" dir="2700000" algn="tl">
                  <a:srgbClr val="000000">
                    <a:alpha val="43137"/>
                  </a:srgbClr>
                </a:outerShdw>
              </a:effectLst>
              <a:ea typeface="ＭＳ Ｐゴシック" charset="0"/>
              <a:cs typeface="ＭＳ Ｐゴシック" charset="0"/>
            </a:endParaRPr>
          </a:p>
          <a:p>
            <a:pPr marL="857250" indent="-857250" algn="ctr">
              <a:buFont typeface="Arial" panose="020B0604020202020204" pitchFamily="34" charset="0"/>
              <a:buChar char="•"/>
            </a:pPr>
            <a:r>
              <a:rPr lang="en-US" sz="6600" b="1" i="1" dirty="0" smtClean="0">
                <a:solidFill>
                  <a:srgbClr val="FFFF00"/>
                </a:solidFill>
                <a:effectLst>
                  <a:outerShdw blurRad="38100" dist="38100" dir="2700000" algn="tl">
                    <a:srgbClr val="000000">
                      <a:alpha val="43137"/>
                    </a:srgbClr>
                  </a:outerShdw>
                </a:effectLst>
                <a:ea typeface="ＭＳ Ｐゴシック" charset="0"/>
              </a:rPr>
              <a:t>Place Name</a:t>
            </a:r>
          </a:p>
          <a:p>
            <a:pPr marL="857250" indent="-857250" algn="ctr">
              <a:buFont typeface="Arial" panose="020B0604020202020204" pitchFamily="34" charset="0"/>
              <a:buChar char="•"/>
            </a:pPr>
            <a:r>
              <a:rPr lang="en-US" sz="6600" b="1" i="1" dirty="0" smtClean="0">
                <a:solidFill>
                  <a:srgbClr val="FFFF00"/>
                </a:solidFill>
                <a:effectLst>
                  <a:outerShdw blurRad="38100" dist="38100" dir="2700000" algn="tl">
                    <a:srgbClr val="000000">
                      <a:alpha val="43137"/>
                    </a:srgbClr>
                  </a:outerShdw>
                </a:effectLst>
                <a:ea typeface="ＭＳ Ｐゴシック" charset="0"/>
              </a:rPr>
              <a:t>Site </a:t>
            </a:r>
          </a:p>
          <a:p>
            <a:pPr marL="857250" indent="-857250" algn="ctr">
              <a:buFont typeface="Arial" panose="020B0604020202020204" pitchFamily="34" charset="0"/>
              <a:buChar char="•"/>
            </a:pPr>
            <a:r>
              <a:rPr lang="en-US" sz="6600" b="1" i="1" dirty="0" smtClean="0">
                <a:solidFill>
                  <a:srgbClr val="FFFF00"/>
                </a:solidFill>
                <a:effectLst>
                  <a:outerShdw blurRad="38100" dist="38100" dir="2700000" algn="tl">
                    <a:srgbClr val="000000">
                      <a:alpha val="43137"/>
                    </a:srgbClr>
                  </a:outerShdw>
                </a:effectLst>
                <a:ea typeface="ＭＳ Ｐゴシック" charset="0"/>
              </a:rPr>
              <a:t>Situation</a:t>
            </a:r>
            <a:endParaRPr lang="en-US" sz="66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0710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400"/>
            <a:ext cx="9753600" cy="5334000"/>
          </a:xfrm>
          <a:extLst>
            <a:ext uri="{FAA26D3D-D897-4be2-8F04-BA451C77F1D7}">
              <ma14:placeholderFlag xmlns:ma14="http://schemas.microsoft.com/office/mac/drawingml/2011/main" xmlns="" val="1"/>
            </a:ext>
          </a:extLst>
        </p:spPr>
        <p:txBody>
          <a:bodyPr>
            <a:noAutofit/>
          </a:bodyPr>
          <a:lstStyle/>
          <a:p>
            <a:pPr marL="457200" lvl="1" indent="0" algn="ctr">
              <a:buNone/>
              <a:defRPr/>
            </a:pPr>
            <a:r>
              <a:rPr lang="en-US" sz="4000" b="1" i="1" u="sng" dirty="0" smtClean="0">
                <a:effectLst>
                  <a:outerShdw blurRad="38100" dist="38100" dir="2700000" algn="tl">
                    <a:srgbClr val="000000">
                      <a:alpha val="43137"/>
                    </a:srgbClr>
                  </a:outerShdw>
                </a:effectLst>
                <a:ea typeface="ＭＳ Ｐゴシック" charset="0"/>
              </a:rPr>
              <a:t>LOCATION: PLACE NAMES</a:t>
            </a:r>
          </a:p>
          <a:p>
            <a:pPr marL="1371600" lvl="2" indent="-514350" algn="ctr">
              <a:defRPr/>
            </a:pPr>
            <a:r>
              <a:rPr lang="en-US" sz="4000" b="1" dirty="0" smtClean="0">
                <a:effectLst>
                  <a:outerShdw blurRad="38100" dist="38100" dir="2700000" algn="tl">
                    <a:srgbClr val="000000">
                      <a:alpha val="43137"/>
                    </a:srgbClr>
                  </a:outerShdw>
                </a:effectLst>
                <a:ea typeface="ＭＳ Ｐゴシック" charset="0"/>
              </a:rPr>
              <a:t>A </a:t>
            </a:r>
            <a:r>
              <a:rPr lang="en-US" sz="5400" b="1" i="1" dirty="0" smtClean="0">
                <a:effectLst>
                  <a:outerShdw blurRad="38100" dist="38100" dir="2700000" algn="tl">
                    <a:srgbClr val="000000">
                      <a:alpha val="43137"/>
                    </a:srgbClr>
                  </a:outerShdw>
                </a:effectLst>
                <a:ea typeface="ＭＳ Ｐゴシック" charset="0"/>
              </a:rPr>
              <a:t>TOPONYM </a:t>
            </a:r>
            <a:r>
              <a:rPr lang="en-US" sz="4000" b="1" dirty="0" smtClean="0">
                <a:effectLst>
                  <a:outerShdw blurRad="38100" dist="38100" dir="2700000" algn="tl">
                    <a:srgbClr val="000000">
                      <a:alpha val="43137"/>
                    </a:srgbClr>
                  </a:outerShdw>
                </a:effectLst>
                <a:ea typeface="ＭＳ Ｐゴシック" charset="0"/>
              </a:rPr>
              <a:t>is the name given to a place on Earth.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5" y="2549441"/>
            <a:ext cx="13335000" cy="7048779"/>
          </a:xfrm>
          <a:prstGeom prst="rect">
            <a:avLst/>
          </a:prstGeom>
        </p:spPr>
      </p:pic>
    </p:spTree>
    <p:extLst>
      <p:ext uri="{BB962C8B-B14F-4D97-AF65-F5344CB8AC3E}">
        <p14:creationId xmlns:p14="http://schemas.microsoft.com/office/powerpoint/2010/main" val="1712534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857</TotalTime>
  <Words>1183</Words>
  <Application>Microsoft Office PowerPoint</Application>
  <PresentationFormat>On-screen Show (4:3)</PresentationFormat>
  <Paragraphs>148</Paragraphs>
  <Slides>59</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59</vt:i4>
      </vt:variant>
    </vt:vector>
  </HeadingPairs>
  <TitlesOfParts>
    <vt:vector size="73" baseType="lpstr">
      <vt:lpstr>ＭＳ Ｐゴシック</vt:lpstr>
      <vt:lpstr>ＭＳ Ｐゴシック</vt:lpstr>
      <vt:lpstr>Arial</vt:lpstr>
      <vt:lpstr>Book Antiqua</vt:lpstr>
      <vt:lpstr>Calibri</vt:lpstr>
      <vt:lpstr>Goudy Old Style</vt:lpstr>
      <vt:lpstr>HG明朝B</vt:lpstr>
      <vt:lpstr>Impact</vt:lpstr>
      <vt:lpstr>Lucida Sans</vt:lpstr>
      <vt:lpstr>Times New Roman</vt:lpstr>
      <vt:lpstr>Wingdings</vt:lpstr>
      <vt:lpstr>Wingdings 2</vt:lpstr>
      <vt:lpstr>Wingdings 3</vt:lpstr>
      <vt:lpstr>Apex</vt:lpstr>
      <vt:lpstr>Key issue 2</vt:lpstr>
      <vt:lpstr>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Bolivia named for Simon Bolivar (founder/influential citizen)</vt:lpstr>
      <vt:lpstr>‘Merica named for ‘Merigo Vespucci (Discoverer)</vt:lpstr>
      <vt:lpstr>Sao Paolo, Brazil, 11m inhabitants– (religious influence)</vt:lpstr>
      <vt:lpstr>St. Paul, MN – about 300k inhabitants – (religious influence)</vt:lpstr>
      <vt:lpstr>Bethlehem, PA  (religious influence)</vt:lpstr>
      <vt:lpstr>Bethlehem, Palestine   ‘house of meat’ in Arabic - bayt laHm (SOCIAL characteristic)</vt:lpstr>
      <vt:lpstr>Connecticut – Algonquian for ‘Long River Valley’ (Site characteristic)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Saybrook would likely be a city if not for the SANDBAR off its coast that prevents ships from passing upriver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 A Unique Area</vt:lpstr>
      <vt:lpstr>PowerPoint Presentation</vt:lpstr>
      <vt:lpstr>PowerPoint Presentation</vt:lpstr>
      <vt:lpstr>PowerPoint Presentation</vt:lpstr>
      <vt:lpstr>PowerPoint Presentation</vt:lpstr>
      <vt:lpstr>REGION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Ch1 Key Issue 2 Why Is Each Point on Earth Unique?</dc:title>
  <dc:creator>Limeburner, John</dc:creator>
  <cp:lastModifiedBy>Annette Parker</cp:lastModifiedBy>
  <cp:revision>136</cp:revision>
  <dcterms:created xsi:type="dcterms:W3CDTF">2015-09-13T20:48:08Z</dcterms:created>
  <dcterms:modified xsi:type="dcterms:W3CDTF">2016-09-11T13:41:45Z</dcterms:modified>
</cp:coreProperties>
</file>